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notesMasterIdLst>
    <p:notesMasterId r:id="rId22"/>
  </p:notesMasterIdLst>
  <p:sldIdLst>
    <p:sldId id="256" r:id="rId2"/>
    <p:sldId id="257" r:id="rId3"/>
    <p:sldId id="259" r:id="rId4"/>
    <p:sldId id="260" r:id="rId5"/>
    <p:sldId id="261" r:id="rId6"/>
    <p:sldId id="262" r:id="rId7"/>
    <p:sldId id="263" r:id="rId8"/>
    <p:sldId id="264" r:id="rId9"/>
    <p:sldId id="265" r:id="rId10"/>
    <p:sldId id="266" r:id="rId11"/>
    <p:sldId id="267" r:id="rId12"/>
    <p:sldId id="268" r:id="rId13"/>
    <p:sldId id="269" r:id="rId14"/>
    <p:sldId id="270" r:id="rId15"/>
    <p:sldId id="272" r:id="rId16"/>
    <p:sldId id="273" r:id="rId17"/>
    <p:sldId id="274" r:id="rId18"/>
    <p:sldId id="275" r:id="rId19"/>
    <p:sldId id="271" r:id="rId20"/>
    <p:sldId id="27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jpeg>
</file>

<file path=ppt/media/image11.pn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B3ECF3-ADFD-4D4E-B1BC-4C63B6B312CD}" type="datetimeFigureOut">
              <a:rPr lang="en-IN" smtClean="0"/>
              <a:t>15-06-2023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DD152B-9FA5-4B0B-AC23-12B68E94E3DD}" type="slidenum">
              <a:rPr lang="en-IN" smtClean="0"/>
              <a:t>‹#›</a:t>
            </a:fld>
            <a:endParaRPr lang="en-IN"/>
          </a:p>
        </p:txBody>
      </p:sp>
    </p:spTree>
    <p:extLst>
      <p:ext uri="{BB962C8B-B14F-4D97-AF65-F5344CB8AC3E}">
        <p14:creationId xmlns:p14="http://schemas.microsoft.com/office/powerpoint/2010/main" val="22471466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7DD152B-9FA5-4B0B-AC23-12B68E94E3DD}" type="slidenum">
              <a:rPr lang="en-IN" smtClean="0"/>
              <a:t>1</a:t>
            </a:fld>
            <a:endParaRPr lang="en-IN"/>
          </a:p>
        </p:txBody>
      </p:sp>
    </p:spTree>
    <p:extLst>
      <p:ext uri="{BB962C8B-B14F-4D97-AF65-F5344CB8AC3E}">
        <p14:creationId xmlns:p14="http://schemas.microsoft.com/office/powerpoint/2010/main" val="29991481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3AC61-42CA-A7EA-DCD8-BEAF632BF4A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5D3AB4F-6F50-B852-6078-57438810DEB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39CC45E-A6C5-7586-573B-BB328B0DB917}"/>
              </a:ext>
            </a:extLst>
          </p:cNvPr>
          <p:cNvSpPr>
            <a:spLocks noGrp="1"/>
          </p:cNvSpPr>
          <p:nvPr>
            <p:ph type="dt" sz="half" idx="10"/>
          </p:nvPr>
        </p:nvSpPr>
        <p:spPr/>
        <p:txBody>
          <a:bodyPr/>
          <a:lstStyle/>
          <a:p>
            <a:fld id="{C1900E34-E562-4977-AD0B-35FDB97FB15A}" type="datetimeFigureOut">
              <a:rPr lang="en-IN" smtClean="0"/>
              <a:t>15-06-2023</a:t>
            </a:fld>
            <a:endParaRPr lang="en-IN"/>
          </a:p>
        </p:txBody>
      </p:sp>
      <p:sp>
        <p:nvSpPr>
          <p:cNvPr id="5" name="Footer Placeholder 4">
            <a:extLst>
              <a:ext uri="{FF2B5EF4-FFF2-40B4-BE49-F238E27FC236}">
                <a16:creationId xmlns:a16="http://schemas.microsoft.com/office/drawing/2014/main" id="{FCAB2C87-12EE-EF8D-6DBD-34BBB6B0134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EF5F412-928D-6478-DC4A-22F5F9CC9AA8}"/>
              </a:ext>
            </a:extLst>
          </p:cNvPr>
          <p:cNvSpPr>
            <a:spLocks noGrp="1"/>
          </p:cNvSpPr>
          <p:nvPr>
            <p:ph type="sldNum" sz="quarter" idx="12"/>
          </p:nvPr>
        </p:nvSpPr>
        <p:spPr/>
        <p:txBody>
          <a:bodyPr/>
          <a:lstStyle/>
          <a:p>
            <a:fld id="{9174C7AC-DA88-44FE-BDD5-6F6B5BB0B3A1}" type="slidenum">
              <a:rPr lang="en-IN" smtClean="0"/>
              <a:t>‹#›</a:t>
            </a:fld>
            <a:endParaRPr lang="en-IN"/>
          </a:p>
        </p:txBody>
      </p:sp>
    </p:spTree>
    <p:extLst>
      <p:ext uri="{BB962C8B-B14F-4D97-AF65-F5344CB8AC3E}">
        <p14:creationId xmlns:p14="http://schemas.microsoft.com/office/powerpoint/2010/main" val="39759160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C011F-F766-0BAC-A99C-F55FCEB7DAE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F28BD95-FD5E-9B18-EFCA-AECF681D8F4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C68B07D-3192-AED3-0DFE-206D7135F18E}"/>
              </a:ext>
            </a:extLst>
          </p:cNvPr>
          <p:cNvSpPr>
            <a:spLocks noGrp="1"/>
          </p:cNvSpPr>
          <p:nvPr>
            <p:ph type="dt" sz="half" idx="10"/>
          </p:nvPr>
        </p:nvSpPr>
        <p:spPr/>
        <p:txBody>
          <a:bodyPr/>
          <a:lstStyle/>
          <a:p>
            <a:fld id="{C1900E34-E562-4977-AD0B-35FDB97FB15A}" type="datetimeFigureOut">
              <a:rPr lang="en-IN" smtClean="0"/>
              <a:t>15-06-2023</a:t>
            </a:fld>
            <a:endParaRPr lang="en-IN"/>
          </a:p>
        </p:txBody>
      </p:sp>
      <p:sp>
        <p:nvSpPr>
          <p:cNvPr id="5" name="Footer Placeholder 4">
            <a:extLst>
              <a:ext uri="{FF2B5EF4-FFF2-40B4-BE49-F238E27FC236}">
                <a16:creationId xmlns:a16="http://schemas.microsoft.com/office/drawing/2014/main" id="{E4668FD9-5D7C-A5D7-E0F8-F52C9472796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B0AAEE7-8DA2-F3EF-0BA7-11F0142B8FE2}"/>
              </a:ext>
            </a:extLst>
          </p:cNvPr>
          <p:cNvSpPr>
            <a:spLocks noGrp="1"/>
          </p:cNvSpPr>
          <p:nvPr>
            <p:ph type="sldNum" sz="quarter" idx="12"/>
          </p:nvPr>
        </p:nvSpPr>
        <p:spPr/>
        <p:txBody>
          <a:bodyPr/>
          <a:lstStyle/>
          <a:p>
            <a:fld id="{9174C7AC-DA88-44FE-BDD5-6F6B5BB0B3A1}" type="slidenum">
              <a:rPr lang="en-IN" smtClean="0"/>
              <a:t>‹#›</a:t>
            </a:fld>
            <a:endParaRPr lang="en-IN"/>
          </a:p>
        </p:txBody>
      </p:sp>
    </p:spTree>
    <p:extLst>
      <p:ext uri="{BB962C8B-B14F-4D97-AF65-F5344CB8AC3E}">
        <p14:creationId xmlns:p14="http://schemas.microsoft.com/office/powerpoint/2010/main" val="11519279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393558-D382-7CD8-1831-443356645DB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D4C7168-475C-0EB9-3024-C7392933ED2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FF62967-596D-5BEA-83B6-2ACEBF520D3E}"/>
              </a:ext>
            </a:extLst>
          </p:cNvPr>
          <p:cNvSpPr>
            <a:spLocks noGrp="1"/>
          </p:cNvSpPr>
          <p:nvPr>
            <p:ph type="dt" sz="half" idx="10"/>
          </p:nvPr>
        </p:nvSpPr>
        <p:spPr/>
        <p:txBody>
          <a:bodyPr/>
          <a:lstStyle/>
          <a:p>
            <a:fld id="{C1900E34-E562-4977-AD0B-35FDB97FB15A}" type="datetimeFigureOut">
              <a:rPr lang="en-IN" smtClean="0"/>
              <a:t>15-06-2023</a:t>
            </a:fld>
            <a:endParaRPr lang="en-IN"/>
          </a:p>
        </p:txBody>
      </p:sp>
      <p:sp>
        <p:nvSpPr>
          <p:cNvPr id="5" name="Footer Placeholder 4">
            <a:extLst>
              <a:ext uri="{FF2B5EF4-FFF2-40B4-BE49-F238E27FC236}">
                <a16:creationId xmlns:a16="http://schemas.microsoft.com/office/drawing/2014/main" id="{C66730F6-0C33-A126-24E1-2576C637F8F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FB6AE57-FB9A-12E3-9655-D95AF37F7F2C}"/>
              </a:ext>
            </a:extLst>
          </p:cNvPr>
          <p:cNvSpPr>
            <a:spLocks noGrp="1"/>
          </p:cNvSpPr>
          <p:nvPr>
            <p:ph type="sldNum" sz="quarter" idx="12"/>
          </p:nvPr>
        </p:nvSpPr>
        <p:spPr/>
        <p:txBody>
          <a:bodyPr/>
          <a:lstStyle/>
          <a:p>
            <a:fld id="{9174C7AC-DA88-44FE-BDD5-6F6B5BB0B3A1}" type="slidenum">
              <a:rPr lang="en-IN" smtClean="0"/>
              <a:t>‹#›</a:t>
            </a:fld>
            <a:endParaRPr lang="en-IN"/>
          </a:p>
        </p:txBody>
      </p:sp>
    </p:spTree>
    <p:extLst>
      <p:ext uri="{BB962C8B-B14F-4D97-AF65-F5344CB8AC3E}">
        <p14:creationId xmlns:p14="http://schemas.microsoft.com/office/powerpoint/2010/main" val="31382755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6FEC2-C0AE-FBE3-7C45-EC383A0B516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EA79620-24D1-F62B-A560-7BBC8F814B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FB08B9A-34D5-46FB-1597-72CD7160A005}"/>
              </a:ext>
            </a:extLst>
          </p:cNvPr>
          <p:cNvSpPr>
            <a:spLocks noGrp="1"/>
          </p:cNvSpPr>
          <p:nvPr>
            <p:ph type="dt" sz="half" idx="10"/>
          </p:nvPr>
        </p:nvSpPr>
        <p:spPr/>
        <p:txBody>
          <a:bodyPr/>
          <a:lstStyle/>
          <a:p>
            <a:fld id="{C1900E34-E562-4977-AD0B-35FDB97FB15A}" type="datetimeFigureOut">
              <a:rPr lang="en-IN" smtClean="0"/>
              <a:t>15-06-2023</a:t>
            </a:fld>
            <a:endParaRPr lang="en-IN"/>
          </a:p>
        </p:txBody>
      </p:sp>
      <p:sp>
        <p:nvSpPr>
          <p:cNvPr id="5" name="Footer Placeholder 4">
            <a:extLst>
              <a:ext uri="{FF2B5EF4-FFF2-40B4-BE49-F238E27FC236}">
                <a16:creationId xmlns:a16="http://schemas.microsoft.com/office/drawing/2014/main" id="{3BD60FE5-11D1-0FD8-2340-9F4495C2860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B715989-FF56-4147-D156-D69642514374}"/>
              </a:ext>
            </a:extLst>
          </p:cNvPr>
          <p:cNvSpPr>
            <a:spLocks noGrp="1"/>
          </p:cNvSpPr>
          <p:nvPr>
            <p:ph type="sldNum" sz="quarter" idx="12"/>
          </p:nvPr>
        </p:nvSpPr>
        <p:spPr/>
        <p:txBody>
          <a:bodyPr/>
          <a:lstStyle/>
          <a:p>
            <a:fld id="{9174C7AC-DA88-44FE-BDD5-6F6B5BB0B3A1}" type="slidenum">
              <a:rPr lang="en-IN" smtClean="0"/>
              <a:t>‹#›</a:t>
            </a:fld>
            <a:endParaRPr lang="en-IN"/>
          </a:p>
        </p:txBody>
      </p:sp>
    </p:spTree>
    <p:extLst>
      <p:ext uri="{BB962C8B-B14F-4D97-AF65-F5344CB8AC3E}">
        <p14:creationId xmlns:p14="http://schemas.microsoft.com/office/powerpoint/2010/main" val="2699850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29320A-3CFC-85AB-A2DD-2801E5FD398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FFFD945-7C6E-806D-6B87-CE30C733FFF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D78C43E-3F13-DB9C-3CFA-6E4BA74659FB}"/>
              </a:ext>
            </a:extLst>
          </p:cNvPr>
          <p:cNvSpPr>
            <a:spLocks noGrp="1"/>
          </p:cNvSpPr>
          <p:nvPr>
            <p:ph type="dt" sz="half" idx="10"/>
          </p:nvPr>
        </p:nvSpPr>
        <p:spPr/>
        <p:txBody>
          <a:bodyPr/>
          <a:lstStyle/>
          <a:p>
            <a:fld id="{C1900E34-E562-4977-AD0B-35FDB97FB15A}" type="datetimeFigureOut">
              <a:rPr lang="en-IN" smtClean="0"/>
              <a:t>15-06-2023</a:t>
            </a:fld>
            <a:endParaRPr lang="en-IN"/>
          </a:p>
        </p:txBody>
      </p:sp>
      <p:sp>
        <p:nvSpPr>
          <p:cNvPr id="5" name="Footer Placeholder 4">
            <a:extLst>
              <a:ext uri="{FF2B5EF4-FFF2-40B4-BE49-F238E27FC236}">
                <a16:creationId xmlns:a16="http://schemas.microsoft.com/office/drawing/2014/main" id="{33F294D8-0113-D59E-19E3-DA20C33C11E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17FB8F5-19F7-9574-489C-B8893411D573}"/>
              </a:ext>
            </a:extLst>
          </p:cNvPr>
          <p:cNvSpPr>
            <a:spLocks noGrp="1"/>
          </p:cNvSpPr>
          <p:nvPr>
            <p:ph type="sldNum" sz="quarter" idx="12"/>
          </p:nvPr>
        </p:nvSpPr>
        <p:spPr/>
        <p:txBody>
          <a:bodyPr/>
          <a:lstStyle/>
          <a:p>
            <a:fld id="{9174C7AC-DA88-44FE-BDD5-6F6B5BB0B3A1}" type="slidenum">
              <a:rPr lang="en-IN" smtClean="0"/>
              <a:t>‹#›</a:t>
            </a:fld>
            <a:endParaRPr lang="en-IN"/>
          </a:p>
        </p:txBody>
      </p:sp>
    </p:spTree>
    <p:extLst>
      <p:ext uri="{BB962C8B-B14F-4D97-AF65-F5344CB8AC3E}">
        <p14:creationId xmlns:p14="http://schemas.microsoft.com/office/powerpoint/2010/main" val="11061672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AB493-D6B2-BC11-DB7D-5B3D6519FF8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261E65D-AD1B-28B8-E13F-786DB9FF20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31757CE-BF4A-C725-AE7A-ECBFEA6BF77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15F2708-9732-4B1E-AB8A-3B84EFB7DE8B}"/>
              </a:ext>
            </a:extLst>
          </p:cNvPr>
          <p:cNvSpPr>
            <a:spLocks noGrp="1"/>
          </p:cNvSpPr>
          <p:nvPr>
            <p:ph type="dt" sz="half" idx="10"/>
          </p:nvPr>
        </p:nvSpPr>
        <p:spPr/>
        <p:txBody>
          <a:bodyPr/>
          <a:lstStyle/>
          <a:p>
            <a:fld id="{C1900E34-E562-4977-AD0B-35FDB97FB15A}" type="datetimeFigureOut">
              <a:rPr lang="en-IN" smtClean="0"/>
              <a:t>15-06-2023</a:t>
            </a:fld>
            <a:endParaRPr lang="en-IN"/>
          </a:p>
        </p:txBody>
      </p:sp>
      <p:sp>
        <p:nvSpPr>
          <p:cNvPr id="6" name="Footer Placeholder 5">
            <a:extLst>
              <a:ext uri="{FF2B5EF4-FFF2-40B4-BE49-F238E27FC236}">
                <a16:creationId xmlns:a16="http://schemas.microsoft.com/office/drawing/2014/main" id="{7AC25B28-DFF6-EAC6-1318-3FC0F2DEE0A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5E0ECC9-127E-F4AA-94BD-38A71B4E81AD}"/>
              </a:ext>
            </a:extLst>
          </p:cNvPr>
          <p:cNvSpPr>
            <a:spLocks noGrp="1"/>
          </p:cNvSpPr>
          <p:nvPr>
            <p:ph type="sldNum" sz="quarter" idx="12"/>
          </p:nvPr>
        </p:nvSpPr>
        <p:spPr/>
        <p:txBody>
          <a:bodyPr/>
          <a:lstStyle/>
          <a:p>
            <a:fld id="{9174C7AC-DA88-44FE-BDD5-6F6B5BB0B3A1}" type="slidenum">
              <a:rPr lang="en-IN" smtClean="0"/>
              <a:t>‹#›</a:t>
            </a:fld>
            <a:endParaRPr lang="en-IN"/>
          </a:p>
        </p:txBody>
      </p:sp>
    </p:spTree>
    <p:extLst>
      <p:ext uri="{BB962C8B-B14F-4D97-AF65-F5344CB8AC3E}">
        <p14:creationId xmlns:p14="http://schemas.microsoft.com/office/powerpoint/2010/main" val="24795589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E5B5C-BBE8-D09C-EAD0-2DC9B0A0BE7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04FA9A3-E7B1-5204-149E-75D340A726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F43312C-6470-A40A-29F4-DFDCADB257A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AF08E64-0212-693A-882B-C7C4D33E402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9B111FA-F13B-A0D2-06A0-01453050AE5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D29620D-0031-FBDF-9A64-F7FBB7CCC13F}"/>
              </a:ext>
            </a:extLst>
          </p:cNvPr>
          <p:cNvSpPr>
            <a:spLocks noGrp="1"/>
          </p:cNvSpPr>
          <p:nvPr>
            <p:ph type="dt" sz="half" idx="10"/>
          </p:nvPr>
        </p:nvSpPr>
        <p:spPr/>
        <p:txBody>
          <a:bodyPr/>
          <a:lstStyle/>
          <a:p>
            <a:fld id="{C1900E34-E562-4977-AD0B-35FDB97FB15A}" type="datetimeFigureOut">
              <a:rPr lang="en-IN" smtClean="0"/>
              <a:t>15-06-2023</a:t>
            </a:fld>
            <a:endParaRPr lang="en-IN"/>
          </a:p>
        </p:txBody>
      </p:sp>
      <p:sp>
        <p:nvSpPr>
          <p:cNvPr id="8" name="Footer Placeholder 7">
            <a:extLst>
              <a:ext uri="{FF2B5EF4-FFF2-40B4-BE49-F238E27FC236}">
                <a16:creationId xmlns:a16="http://schemas.microsoft.com/office/drawing/2014/main" id="{57C8C1AD-1385-A86F-AD4C-9B9D96773A8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3CC3BF8-21C7-AD66-7962-3F77E2E205A3}"/>
              </a:ext>
            </a:extLst>
          </p:cNvPr>
          <p:cNvSpPr>
            <a:spLocks noGrp="1"/>
          </p:cNvSpPr>
          <p:nvPr>
            <p:ph type="sldNum" sz="quarter" idx="12"/>
          </p:nvPr>
        </p:nvSpPr>
        <p:spPr/>
        <p:txBody>
          <a:bodyPr/>
          <a:lstStyle/>
          <a:p>
            <a:fld id="{9174C7AC-DA88-44FE-BDD5-6F6B5BB0B3A1}" type="slidenum">
              <a:rPr lang="en-IN" smtClean="0"/>
              <a:t>‹#›</a:t>
            </a:fld>
            <a:endParaRPr lang="en-IN"/>
          </a:p>
        </p:txBody>
      </p:sp>
    </p:spTree>
    <p:extLst>
      <p:ext uri="{BB962C8B-B14F-4D97-AF65-F5344CB8AC3E}">
        <p14:creationId xmlns:p14="http://schemas.microsoft.com/office/powerpoint/2010/main" val="29669832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F95C4-68CD-DADA-AAE3-AEBA79E3B65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709AED4-7B19-2993-40F0-064C2F603F5E}"/>
              </a:ext>
            </a:extLst>
          </p:cNvPr>
          <p:cNvSpPr>
            <a:spLocks noGrp="1"/>
          </p:cNvSpPr>
          <p:nvPr>
            <p:ph type="dt" sz="half" idx="10"/>
          </p:nvPr>
        </p:nvSpPr>
        <p:spPr/>
        <p:txBody>
          <a:bodyPr/>
          <a:lstStyle/>
          <a:p>
            <a:fld id="{C1900E34-E562-4977-AD0B-35FDB97FB15A}" type="datetimeFigureOut">
              <a:rPr lang="en-IN" smtClean="0"/>
              <a:t>15-06-2023</a:t>
            </a:fld>
            <a:endParaRPr lang="en-IN"/>
          </a:p>
        </p:txBody>
      </p:sp>
      <p:sp>
        <p:nvSpPr>
          <p:cNvPr id="4" name="Footer Placeholder 3">
            <a:extLst>
              <a:ext uri="{FF2B5EF4-FFF2-40B4-BE49-F238E27FC236}">
                <a16:creationId xmlns:a16="http://schemas.microsoft.com/office/drawing/2014/main" id="{9B7A3475-9544-47C7-874F-8B9F5E02714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CADEF67-058E-C61E-AA00-9C1C467B4C1B}"/>
              </a:ext>
            </a:extLst>
          </p:cNvPr>
          <p:cNvSpPr>
            <a:spLocks noGrp="1"/>
          </p:cNvSpPr>
          <p:nvPr>
            <p:ph type="sldNum" sz="quarter" idx="12"/>
          </p:nvPr>
        </p:nvSpPr>
        <p:spPr/>
        <p:txBody>
          <a:bodyPr/>
          <a:lstStyle/>
          <a:p>
            <a:fld id="{9174C7AC-DA88-44FE-BDD5-6F6B5BB0B3A1}" type="slidenum">
              <a:rPr lang="en-IN" smtClean="0"/>
              <a:t>‹#›</a:t>
            </a:fld>
            <a:endParaRPr lang="en-IN"/>
          </a:p>
        </p:txBody>
      </p:sp>
    </p:spTree>
    <p:extLst>
      <p:ext uri="{BB962C8B-B14F-4D97-AF65-F5344CB8AC3E}">
        <p14:creationId xmlns:p14="http://schemas.microsoft.com/office/powerpoint/2010/main" val="2689689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00723E9-0E00-8FCE-D002-12A97A32C444}"/>
              </a:ext>
            </a:extLst>
          </p:cNvPr>
          <p:cNvSpPr>
            <a:spLocks noGrp="1"/>
          </p:cNvSpPr>
          <p:nvPr>
            <p:ph type="dt" sz="half" idx="10"/>
          </p:nvPr>
        </p:nvSpPr>
        <p:spPr/>
        <p:txBody>
          <a:bodyPr/>
          <a:lstStyle/>
          <a:p>
            <a:fld id="{C1900E34-E562-4977-AD0B-35FDB97FB15A}" type="datetimeFigureOut">
              <a:rPr lang="en-IN" smtClean="0"/>
              <a:t>15-06-2023</a:t>
            </a:fld>
            <a:endParaRPr lang="en-IN"/>
          </a:p>
        </p:txBody>
      </p:sp>
      <p:sp>
        <p:nvSpPr>
          <p:cNvPr id="3" name="Footer Placeholder 2">
            <a:extLst>
              <a:ext uri="{FF2B5EF4-FFF2-40B4-BE49-F238E27FC236}">
                <a16:creationId xmlns:a16="http://schemas.microsoft.com/office/drawing/2014/main" id="{F49C43C9-D296-735E-DF3A-4354AE87591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3EA3C02-E7FB-B1AA-9DAB-D4853C7089E0}"/>
              </a:ext>
            </a:extLst>
          </p:cNvPr>
          <p:cNvSpPr>
            <a:spLocks noGrp="1"/>
          </p:cNvSpPr>
          <p:nvPr>
            <p:ph type="sldNum" sz="quarter" idx="12"/>
          </p:nvPr>
        </p:nvSpPr>
        <p:spPr/>
        <p:txBody>
          <a:bodyPr/>
          <a:lstStyle/>
          <a:p>
            <a:fld id="{9174C7AC-DA88-44FE-BDD5-6F6B5BB0B3A1}" type="slidenum">
              <a:rPr lang="en-IN" smtClean="0"/>
              <a:t>‹#›</a:t>
            </a:fld>
            <a:endParaRPr lang="en-IN"/>
          </a:p>
        </p:txBody>
      </p:sp>
    </p:spTree>
    <p:extLst>
      <p:ext uri="{BB962C8B-B14F-4D97-AF65-F5344CB8AC3E}">
        <p14:creationId xmlns:p14="http://schemas.microsoft.com/office/powerpoint/2010/main" val="1887734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A53BA-6357-0307-1B34-4B52EDF16B4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E7BAC12-6B04-72F5-B95C-8CF0265445C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2817D37-D3EF-4E35-9F35-18095C216A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9ABF8D-F5C8-06CF-2070-BB51AA7F11AB}"/>
              </a:ext>
            </a:extLst>
          </p:cNvPr>
          <p:cNvSpPr>
            <a:spLocks noGrp="1"/>
          </p:cNvSpPr>
          <p:nvPr>
            <p:ph type="dt" sz="half" idx="10"/>
          </p:nvPr>
        </p:nvSpPr>
        <p:spPr/>
        <p:txBody>
          <a:bodyPr/>
          <a:lstStyle/>
          <a:p>
            <a:fld id="{C1900E34-E562-4977-AD0B-35FDB97FB15A}" type="datetimeFigureOut">
              <a:rPr lang="en-IN" smtClean="0"/>
              <a:t>15-06-2023</a:t>
            </a:fld>
            <a:endParaRPr lang="en-IN"/>
          </a:p>
        </p:txBody>
      </p:sp>
      <p:sp>
        <p:nvSpPr>
          <p:cNvPr id="6" name="Footer Placeholder 5">
            <a:extLst>
              <a:ext uri="{FF2B5EF4-FFF2-40B4-BE49-F238E27FC236}">
                <a16:creationId xmlns:a16="http://schemas.microsoft.com/office/drawing/2014/main" id="{A74478A4-890E-3415-D42B-AA5DBE31486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E293417-496B-28D9-8FDC-734A5BEACD12}"/>
              </a:ext>
            </a:extLst>
          </p:cNvPr>
          <p:cNvSpPr>
            <a:spLocks noGrp="1"/>
          </p:cNvSpPr>
          <p:nvPr>
            <p:ph type="sldNum" sz="quarter" idx="12"/>
          </p:nvPr>
        </p:nvSpPr>
        <p:spPr/>
        <p:txBody>
          <a:bodyPr/>
          <a:lstStyle/>
          <a:p>
            <a:fld id="{9174C7AC-DA88-44FE-BDD5-6F6B5BB0B3A1}" type="slidenum">
              <a:rPr lang="en-IN" smtClean="0"/>
              <a:t>‹#›</a:t>
            </a:fld>
            <a:endParaRPr lang="en-IN"/>
          </a:p>
        </p:txBody>
      </p:sp>
    </p:spTree>
    <p:extLst>
      <p:ext uri="{BB962C8B-B14F-4D97-AF65-F5344CB8AC3E}">
        <p14:creationId xmlns:p14="http://schemas.microsoft.com/office/powerpoint/2010/main" val="15003792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F8C83-AE23-311B-D838-F346059ED4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194CA8F-68E7-692D-A303-65D0A407B1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B0B0D528-98FC-3F6B-62FA-422AAB8070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90CEEE-C7D0-4306-DD15-F43BE41CA9CD}"/>
              </a:ext>
            </a:extLst>
          </p:cNvPr>
          <p:cNvSpPr>
            <a:spLocks noGrp="1"/>
          </p:cNvSpPr>
          <p:nvPr>
            <p:ph type="dt" sz="half" idx="10"/>
          </p:nvPr>
        </p:nvSpPr>
        <p:spPr/>
        <p:txBody>
          <a:bodyPr/>
          <a:lstStyle/>
          <a:p>
            <a:fld id="{C1900E34-E562-4977-AD0B-35FDB97FB15A}" type="datetimeFigureOut">
              <a:rPr lang="en-IN" smtClean="0"/>
              <a:t>15-06-2023</a:t>
            </a:fld>
            <a:endParaRPr lang="en-IN"/>
          </a:p>
        </p:txBody>
      </p:sp>
      <p:sp>
        <p:nvSpPr>
          <p:cNvPr id="6" name="Footer Placeholder 5">
            <a:extLst>
              <a:ext uri="{FF2B5EF4-FFF2-40B4-BE49-F238E27FC236}">
                <a16:creationId xmlns:a16="http://schemas.microsoft.com/office/drawing/2014/main" id="{915EACE0-707E-3246-F1F8-501604AB93F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70057A2-41DA-9424-60D1-B6B91788DFFD}"/>
              </a:ext>
            </a:extLst>
          </p:cNvPr>
          <p:cNvSpPr>
            <a:spLocks noGrp="1"/>
          </p:cNvSpPr>
          <p:nvPr>
            <p:ph type="sldNum" sz="quarter" idx="12"/>
          </p:nvPr>
        </p:nvSpPr>
        <p:spPr/>
        <p:txBody>
          <a:bodyPr/>
          <a:lstStyle/>
          <a:p>
            <a:fld id="{9174C7AC-DA88-44FE-BDD5-6F6B5BB0B3A1}" type="slidenum">
              <a:rPr lang="en-IN" smtClean="0"/>
              <a:t>‹#›</a:t>
            </a:fld>
            <a:endParaRPr lang="en-IN"/>
          </a:p>
        </p:txBody>
      </p:sp>
    </p:spTree>
    <p:extLst>
      <p:ext uri="{BB962C8B-B14F-4D97-AF65-F5344CB8AC3E}">
        <p14:creationId xmlns:p14="http://schemas.microsoft.com/office/powerpoint/2010/main" val="2592032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532B061-9853-5256-7D2C-1EAC4A8E7A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91EAF1D-0EBC-DCE1-B3D9-710F35941F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0B7AEDD-EAC4-E605-81A8-54846566DA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900E34-E562-4977-AD0B-35FDB97FB15A}" type="datetimeFigureOut">
              <a:rPr lang="en-IN" smtClean="0"/>
              <a:t>15-06-2023</a:t>
            </a:fld>
            <a:endParaRPr lang="en-IN"/>
          </a:p>
        </p:txBody>
      </p:sp>
      <p:sp>
        <p:nvSpPr>
          <p:cNvPr id="5" name="Footer Placeholder 4">
            <a:extLst>
              <a:ext uri="{FF2B5EF4-FFF2-40B4-BE49-F238E27FC236}">
                <a16:creationId xmlns:a16="http://schemas.microsoft.com/office/drawing/2014/main" id="{9D19EAEC-5D34-48BE-4DE5-D65CD9DC73E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F4C3F24-7155-B286-2062-E87D0E6351C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74C7AC-DA88-44FE-BDD5-6F6B5BB0B3A1}" type="slidenum">
              <a:rPr lang="en-IN" smtClean="0"/>
              <a:t>‹#›</a:t>
            </a:fld>
            <a:endParaRPr lang="en-IN"/>
          </a:p>
        </p:txBody>
      </p:sp>
    </p:spTree>
    <p:extLst>
      <p:ext uri="{BB962C8B-B14F-4D97-AF65-F5344CB8AC3E}">
        <p14:creationId xmlns:p14="http://schemas.microsoft.com/office/powerpoint/2010/main" val="3704166890"/>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hyperlink" Target="https://www.theengineeringprojects.com/wp-content/uploads/2018/06/introduction-to-arduino-pro-mini-9.png" TargetMode="External"/><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7" Type="http://schemas.openxmlformats.org/officeDocument/2006/relationships/image" Target="../media/image17.jpeg"/><Relationship Id="rId2" Type="http://schemas.openxmlformats.org/officeDocument/2006/relationships/image" Target="../media/image12.jpeg"/><Relationship Id="rId1" Type="http://schemas.openxmlformats.org/officeDocument/2006/relationships/slideLayout" Target="../slideLayouts/slideLayout2.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7" Type="http://schemas.openxmlformats.org/officeDocument/2006/relationships/image" Target="../media/image23.jpeg"/><Relationship Id="rId2" Type="http://schemas.openxmlformats.org/officeDocument/2006/relationships/image" Target="../media/image18.jpeg"/><Relationship Id="rId1" Type="http://schemas.openxmlformats.org/officeDocument/2006/relationships/slideLayout" Target="../slideLayouts/slideLayout2.xml"/><Relationship Id="rId6" Type="http://schemas.openxmlformats.org/officeDocument/2006/relationships/image" Target="../media/image22.jpeg"/><Relationship Id="rId5" Type="http://schemas.openxmlformats.org/officeDocument/2006/relationships/image" Target="../media/image21.jpeg"/><Relationship Id="rId4" Type="http://schemas.openxmlformats.org/officeDocument/2006/relationships/image" Target="../media/image20.jpeg"/></Relationships>
</file>

<file path=ppt/slides/_rels/slide16.xml.rels><?xml version="1.0" encoding="UTF-8" standalone="yes"?>
<Relationships xmlns="http://schemas.openxmlformats.org/package/2006/relationships"><Relationship Id="rId8" Type="http://schemas.openxmlformats.org/officeDocument/2006/relationships/image" Target="../media/image30.jpeg"/><Relationship Id="rId3" Type="http://schemas.openxmlformats.org/officeDocument/2006/relationships/image" Target="../media/image25.jpeg"/><Relationship Id="rId7" Type="http://schemas.openxmlformats.org/officeDocument/2006/relationships/image" Target="../media/image29.jpeg"/><Relationship Id="rId2" Type="http://schemas.openxmlformats.org/officeDocument/2006/relationships/image" Target="../media/image24.jpeg"/><Relationship Id="rId1" Type="http://schemas.openxmlformats.org/officeDocument/2006/relationships/slideLayout" Target="../slideLayouts/slideLayout2.xml"/><Relationship Id="rId6" Type="http://schemas.openxmlformats.org/officeDocument/2006/relationships/image" Target="../media/image28.jpeg"/><Relationship Id="rId5" Type="http://schemas.openxmlformats.org/officeDocument/2006/relationships/image" Target="../media/image27.jpeg"/><Relationship Id="rId4" Type="http://schemas.openxmlformats.org/officeDocument/2006/relationships/image" Target="../media/image26.jpeg"/></Relationships>
</file>

<file path=ppt/slides/_rels/slide17.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609B7-2338-EF62-2E27-970B280D2785}"/>
              </a:ext>
            </a:extLst>
          </p:cNvPr>
          <p:cNvSpPr>
            <a:spLocks noGrp="1"/>
          </p:cNvSpPr>
          <p:nvPr>
            <p:ph type="ctrTitle"/>
          </p:nvPr>
        </p:nvSpPr>
        <p:spPr>
          <a:xfrm>
            <a:off x="1097280" y="545840"/>
            <a:ext cx="10058400" cy="2636271"/>
          </a:xfrm>
        </p:spPr>
        <p:txBody>
          <a:bodyPr>
            <a:normAutofit/>
          </a:bodyPr>
          <a:lstStyle/>
          <a:p>
            <a:r>
              <a:rPr lang="en-IN" b="1" dirty="0"/>
              <a:t>NAVIGATION SYSTEM FOR BLIND USING HAPTIC FEEDBACK VIBRATION</a:t>
            </a:r>
          </a:p>
        </p:txBody>
      </p:sp>
      <p:sp>
        <p:nvSpPr>
          <p:cNvPr id="3" name="Subtitle 2">
            <a:extLst>
              <a:ext uri="{FF2B5EF4-FFF2-40B4-BE49-F238E27FC236}">
                <a16:creationId xmlns:a16="http://schemas.microsoft.com/office/drawing/2014/main" id="{EBEE5802-C9E5-20E8-A1D4-5AF042BBA0F1}"/>
              </a:ext>
            </a:extLst>
          </p:cNvPr>
          <p:cNvSpPr>
            <a:spLocks noGrp="1"/>
          </p:cNvSpPr>
          <p:nvPr>
            <p:ph type="subTitle" idx="1"/>
          </p:nvPr>
        </p:nvSpPr>
        <p:spPr>
          <a:xfrm>
            <a:off x="1100051" y="3429000"/>
            <a:ext cx="10058400" cy="2636270"/>
          </a:xfrm>
        </p:spPr>
        <p:txBody>
          <a:bodyPr>
            <a:normAutofit fontScale="92500" lnSpcReduction="20000"/>
          </a:bodyPr>
          <a:lstStyle/>
          <a:p>
            <a:pPr algn="l"/>
            <a:r>
              <a:rPr lang="en-IN" dirty="0"/>
              <a:t>		Shadab Karnachi	2gi19is048	</a:t>
            </a:r>
          </a:p>
          <a:p>
            <a:pPr algn="l"/>
            <a:r>
              <a:rPr lang="en-IN" dirty="0"/>
              <a:t>		</a:t>
            </a:r>
            <a:r>
              <a:rPr lang="en-IN" dirty="0" err="1"/>
              <a:t>Akhila</a:t>
            </a:r>
            <a:r>
              <a:rPr lang="en-IN" dirty="0"/>
              <a:t> Kulkarni		2gi19is005</a:t>
            </a:r>
          </a:p>
          <a:p>
            <a:pPr algn="l"/>
            <a:r>
              <a:rPr lang="en-IN" dirty="0"/>
              <a:t>		</a:t>
            </a:r>
            <a:r>
              <a:rPr lang="en-IN" dirty="0" err="1"/>
              <a:t>Mahadvesh</a:t>
            </a:r>
            <a:r>
              <a:rPr lang="en-IN" dirty="0"/>
              <a:t> </a:t>
            </a:r>
            <a:r>
              <a:rPr lang="en-IN" dirty="0" err="1"/>
              <a:t>patil</a:t>
            </a:r>
            <a:r>
              <a:rPr lang="en-IN" dirty="0"/>
              <a:t>	2gi19is022</a:t>
            </a:r>
          </a:p>
          <a:p>
            <a:pPr algn="l"/>
            <a:endParaRPr lang="en-IN" dirty="0"/>
          </a:p>
          <a:p>
            <a:pPr algn="l"/>
            <a:r>
              <a:rPr lang="en-IN" dirty="0"/>
              <a:t>			Prof. Rakesh </a:t>
            </a:r>
            <a:r>
              <a:rPr lang="en-IN" dirty="0" err="1"/>
              <a:t>Kadkol</a:t>
            </a:r>
            <a:endParaRPr lang="en-IN" dirty="0"/>
          </a:p>
          <a:p>
            <a:endParaRPr lang="en-IN" dirty="0"/>
          </a:p>
          <a:p>
            <a:r>
              <a:rPr lang="en-IN" dirty="0" err="1"/>
              <a:t>Kls</a:t>
            </a:r>
            <a:r>
              <a:rPr lang="en-IN" dirty="0"/>
              <a:t> </a:t>
            </a:r>
            <a:r>
              <a:rPr lang="en-IN" dirty="0" err="1"/>
              <a:t>Gogte</a:t>
            </a:r>
            <a:r>
              <a:rPr lang="en-IN" dirty="0"/>
              <a:t> institute of technology, Belagavi</a:t>
            </a:r>
          </a:p>
        </p:txBody>
      </p:sp>
    </p:spTree>
    <p:extLst>
      <p:ext uri="{BB962C8B-B14F-4D97-AF65-F5344CB8AC3E}">
        <p14:creationId xmlns:p14="http://schemas.microsoft.com/office/powerpoint/2010/main" val="30787465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EEBD6-2356-BA28-53EB-D9CE0F89C64C}"/>
              </a:ext>
            </a:extLst>
          </p:cNvPr>
          <p:cNvSpPr>
            <a:spLocks noGrp="1"/>
          </p:cNvSpPr>
          <p:nvPr>
            <p:ph type="title"/>
          </p:nvPr>
        </p:nvSpPr>
        <p:spPr>
          <a:xfrm>
            <a:off x="87086" y="0"/>
            <a:ext cx="10058400" cy="811763"/>
          </a:xfrm>
        </p:spPr>
        <p:txBody>
          <a:bodyPr>
            <a:normAutofit fontScale="90000"/>
          </a:bodyPr>
          <a:lstStyle/>
          <a:p>
            <a:r>
              <a:rPr lang="en-IN" dirty="0"/>
              <a:t>- </a:t>
            </a:r>
            <a:r>
              <a:rPr lang="en-IN" b="1" u="sng" dirty="0"/>
              <a:t>ALGORITHM II: COMBINATIONAL DETECTION</a:t>
            </a:r>
          </a:p>
        </p:txBody>
      </p:sp>
      <p:sp>
        <p:nvSpPr>
          <p:cNvPr id="3" name="Content Placeholder 2">
            <a:extLst>
              <a:ext uri="{FF2B5EF4-FFF2-40B4-BE49-F238E27FC236}">
                <a16:creationId xmlns:a16="http://schemas.microsoft.com/office/drawing/2014/main" id="{03D4AC6E-FACC-FBED-A81F-545CA0EB8042}"/>
              </a:ext>
            </a:extLst>
          </p:cNvPr>
          <p:cNvSpPr>
            <a:spLocks noGrp="1"/>
          </p:cNvSpPr>
          <p:nvPr>
            <p:ph idx="1"/>
          </p:nvPr>
        </p:nvSpPr>
        <p:spPr>
          <a:xfrm>
            <a:off x="87085" y="811762"/>
            <a:ext cx="6990359" cy="6046238"/>
          </a:xfrm>
        </p:spPr>
        <p:txBody>
          <a:bodyPr>
            <a:normAutofit fontScale="55000" lnSpcReduction="20000"/>
          </a:bodyPr>
          <a:lstStyle/>
          <a:p>
            <a:pPr>
              <a:lnSpc>
                <a:spcPct val="107000"/>
              </a:lnSpc>
              <a:spcAft>
                <a:spcPts val="800"/>
              </a:spcAft>
            </a:pPr>
            <a:r>
              <a:rPr lang="en-IN" sz="2900" b="1" dirty="0">
                <a:effectLst/>
                <a:latin typeface="Calibri" panose="020F0502020204030204" pitchFamily="34" charset="0"/>
                <a:ea typeface="Calibri" panose="020F0502020204030204" pitchFamily="34" charset="0"/>
                <a:cs typeface="Times New Roman" panose="02020603050405020304" pitchFamily="18" charset="0"/>
              </a:rPr>
              <a:t>Combinational detection algorithm Aims to detect if the object covering 2 sensors </a:t>
            </a:r>
            <a:r>
              <a:rPr lang="en-IN" sz="2900" b="1" dirty="0">
                <a:latin typeface="Calibri" panose="020F0502020204030204" pitchFamily="34" charset="0"/>
                <a:ea typeface="Calibri" panose="020F0502020204030204" pitchFamily="34" charset="0"/>
                <a:cs typeface="Times New Roman" panose="02020603050405020304" pitchFamily="18" charset="0"/>
              </a:rPr>
              <a:t>is a single object or 2 different objects</a:t>
            </a:r>
            <a:endParaRPr lang="en-IN" sz="2900" b="1"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3600" dirty="0">
                <a:effectLst/>
                <a:latin typeface="Calibri" panose="020F0502020204030204" pitchFamily="34" charset="0"/>
                <a:ea typeface="Calibri" panose="020F0502020204030204" pitchFamily="34" charset="0"/>
                <a:cs typeface="Times New Roman" panose="02020603050405020304" pitchFamily="18" charset="0"/>
              </a:rPr>
              <a:t>Algorithm(Sensor1, Sensor2, Sensor3, Sensor4){</a:t>
            </a:r>
          </a:p>
          <a:p>
            <a:pPr>
              <a:lnSpc>
                <a:spcPct val="107000"/>
              </a:lnSpc>
              <a:spcAft>
                <a:spcPts val="800"/>
              </a:spcAft>
            </a:pPr>
            <a:r>
              <a:rPr lang="en-IN" sz="3600" dirty="0">
                <a:effectLst/>
                <a:latin typeface="Calibri" panose="020F0502020204030204" pitchFamily="34" charset="0"/>
                <a:ea typeface="Calibri" panose="020F0502020204030204" pitchFamily="34" charset="0"/>
                <a:cs typeface="Times New Roman" panose="02020603050405020304" pitchFamily="18" charset="0"/>
              </a:rPr>
              <a:t>Classification condition: </a:t>
            </a:r>
          </a:p>
          <a:p>
            <a:pPr>
              <a:lnSpc>
                <a:spcPct val="107000"/>
              </a:lnSpc>
              <a:spcAft>
                <a:spcPts val="800"/>
              </a:spcAft>
            </a:pPr>
            <a:r>
              <a:rPr lang="en-IN" sz="3600" dirty="0">
                <a:effectLst/>
                <a:latin typeface="Calibri" panose="020F0502020204030204" pitchFamily="34" charset="0"/>
                <a:ea typeface="Calibri" panose="020F0502020204030204" pitchFamily="34" charset="0"/>
                <a:cs typeface="Times New Roman" panose="02020603050405020304" pitchFamily="18" charset="0"/>
              </a:rPr>
              <a:t>//combinational Detection</a:t>
            </a:r>
          </a:p>
          <a:p>
            <a:pPr marL="342900" lvl="0" indent="-342900">
              <a:lnSpc>
                <a:spcPct val="107000"/>
              </a:lnSpc>
              <a:buFont typeface="+mj-lt"/>
              <a:buAutoNum type="arabicParenR"/>
            </a:pPr>
            <a:r>
              <a:rPr lang="en-IN" sz="3600" dirty="0">
                <a:effectLst/>
                <a:latin typeface="Calibri" panose="020F0502020204030204" pitchFamily="34" charset="0"/>
                <a:ea typeface="Calibri" panose="020F0502020204030204" pitchFamily="34" charset="0"/>
                <a:cs typeface="Times New Roman" panose="02020603050405020304" pitchFamily="18" charset="0"/>
              </a:rPr>
              <a:t>If object in both sensor1 &amp; 2 </a:t>
            </a:r>
          </a:p>
          <a:p>
            <a:pPr marL="342900" lvl="0" indent="-342900">
              <a:lnSpc>
                <a:spcPct val="107000"/>
              </a:lnSpc>
              <a:buFont typeface="+mj-lt"/>
              <a:buAutoNum type="arabicParenR"/>
            </a:pPr>
            <a:r>
              <a:rPr lang="en-IN" sz="3600" dirty="0">
                <a:effectLst/>
                <a:latin typeface="Calibri" panose="020F0502020204030204" pitchFamily="34" charset="0"/>
                <a:ea typeface="Calibri" panose="020F0502020204030204" pitchFamily="34" charset="0"/>
                <a:cs typeface="Times New Roman" panose="02020603050405020304" pitchFamily="18" charset="0"/>
              </a:rPr>
              <a:t>If object in both sensor 2&amp; 3</a:t>
            </a:r>
          </a:p>
          <a:p>
            <a:pPr marL="342900" lvl="0" indent="-342900">
              <a:lnSpc>
                <a:spcPct val="107000"/>
              </a:lnSpc>
              <a:spcAft>
                <a:spcPts val="800"/>
              </a:spcAft>
              <a:buFont typeface="+mj-lt"/>
              <a:buAutoNum type="arabicParenR"/>
            </a:pPr>
            <a:r>
              <a:rPr lang="en-IN" sz="3600" dirty="0">
                <a:effectLst/>
                <a:latin typeface="Calibri" panose="020F0502020204030204" pitchFamily="34" charset="0"/>
                <a:ea typeface="Calibri" panose="020F0502020204030204" pitchFamily="34" charset="0"/>
                <a:cs typeface="Times New Roman" panose="02020603050405020304" pitchFamily="18" charset="0"/>
              </a:rPr>
              <a:t>If object in both sensor3 &amp; 4</a:t>
            </a:r>
          </a:p>
          <a:p>
            <a:pPr marL="0" lvl="0" indent="0">
              <a:lnSpc>
                <a:spcPct val="107000"/>
              </a:lnSpc>
              <a:spcAft>
                <a:spcPts val="800"/>
              </a:spcAft>
              <a:buNone/>
            </a:pPr>
            <a:r>
              <a:rPr lang="en-IN" sz="3600" dirty="0">
                <a:latin typeface="Calibri" panose="020F0502020204030204" pitchFamily="34" charset="0"/>
                <a:ea typeface="Calibri" panose="020F0502020204030204" pitchFamily="34" charset="0"/>
                <a:cs typeface="Times New Roman" panose="02020603050405020304" pitchFamily="18" charset="0"/>
              </a:rPr>
              <a:t>//Individual Detection</a:t>
            </a:r>
            <a:endParaRPr lang="en-IN" sz="3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arenR"/>
            </a:pPr>
            <a:r>
              <a:rPr lang="en-IN" sz="3600" dirty="0">
                <a:effectLst/>
                <a:latin typeface="Calibri" panose="020F0502020204030204" pitchFamily="34" charset="0"/>
                <a:ea typeface="Calibri" panose="020F0502020204030204" pitchFamily="34" charset="0"/>
                <a:cs typeface="Times New Roman" panose="02020603050405020304" pitchFamily="18" charset="0"/>
              </a:rPr>
              <a:t>If object in sensor1</a:t>
            </a:r>
          </a:p>
          <a:p>
            <a:pPr marL="342900" lvl="0" indent="-342900">
              <a:lnSpc>
                <a:spcPct val="107000"/>
              </a:lnSpc>
              <a:buFont typeface="+mj-lt"/>
              <a:buAutoNum type="arabicParenR"/>
            </a:pPr>
            <a:r>
              <a:rPr lang="en-IN" sz="3600" dirty="0">
                <a:effectLst/>
                <a:latin typeface="Calibri" panose="020F0502020204030204" pitchFamily="34" charset="0"/>
                <a:ea typeface="Calibri" panose="020F0502020204030204" pitchFamily="34" charset="0"/>
                <a:cs typeface="Times New Roman" panose="02020603050405020304" pitchFamily="18" charset="0"/>
              </a:rPr>
              <a:t>If object in sensor2</a:t>
            </a:r>
          </a:p>
          <a:p>
            <a:pPr marL="342900" lvl="0" indent="-342900">
              <a:lnSpc>
                <a:spcPct val="107000"/>
              </a:lnSpc>
              <a:buFont typeface="+mj-lt"/>
              <a:buAutoNum type="arabicParenR"/>
            </a:pPr>
            <a:r>
              <a:rPr lang="en-IN" sz="3600" dirty="0">
                <a:effectLst/>
                <a:latin typeface="Calibri" panose="020F0502020204030204" pitchFamily="34" charset="0"/>
                <a:ea typeface="Calibri" panose="020F0502020204030204" pitchFamily="34" charset="0"/>
                <a:cs typeface="Times New Roman" panose="02020603050405020304" pitchFamily="18" charset="0"/>
              </a:rPr>
              <a:t>If object in sensor3</a:t>
            </a:r>
          </a:p>
          <a:p>
            <a:pPr marL="342900" lvl="0" indent="-342900">
              <a:lnSpc>
                <a:spcPct val="107000"/>
              </a:lnSpc>
              <a:buFont typeface="+mj-lt"/>
              <a:buAutoNum type="arabicParenR"/>
            </a:pPr>
            <a:r>
              <a:rPr lang="en-IN" sz="3600" dirty="0">
                <a:effectLst/>
                <a:latin typeface="Calibri" panose="020F0502020204030204" pitchFamily="34" charset="0"/>
                <a:ea typeface="Calibri" panose="020F0502020204030204" pitchFamily="34" charset="0"/>
                <a:cs typeface="Times New Roman" panose="02020603050405020304" pitchFamily="18" charset="0"/>
              </a:rPr>
              <a:t>If object in sensor4</a:t>
            </a:r>
          </a:p>
          <a:p>
            <a:pPr marL="0" indent="0">
              <a:lnSpc>
                <a:spcPct val="107000"/>
              </a:lnSpc>
              <a:spcAft>
                <a:spcPts val="800"/>
              </a:spcAft>
              <a:buNone/>
            </a:pPr>
            <a:r>
              <a:rPr lang="en-IN" sz="3600" dirty="0">
                <a:effectLst/>
                <a:latin typeface="Calibri" panose="020F0502020204030204" pitchFamily="34" charset="0"/>
                <a:ea typeface="Calibri" panose="020F0502020204030204" pitchFamily="34" charset="0"/>
                <a:cs typeface="Times New Roman" panose="02020603050405020304" pitchFamily="18" charset="0"/>
              </a:rPr>
              <a:t>}</a:t>
            </a:r>
          </a:p>
          <a:p>
            <a:endParaRPr lang="en-IN" sz="2800" dirty="0">
              <a:effectLst/>
              <a:latin typeface="Calibri" panose="020F0502020204030204" pitchFamily="34" charset="0"/>
              <a:ea typeface="Times New Roman" panose="02020603050405020304" pitchFamily="18" charset="0"/>
              <a:cs typeface="Arial" panose="020B0604020202020204" pitchFamily="34" charset="0"/>
            </a:endParaRPr>
          </a:p>
          <a:p>
            <a:endParaRPr lang="en-IN" dirty="0"/>
          </a:p>
        </p:txBody>
      </p:sp>
      <p:grpSp>
        <p:nvGrpSpPr>
          <p:cNvPr id="4" name="Group 3">
            <a:extLst>
              <a:ext uri="{FF2B5EF4-FFF2-40B4-BE49-F238E27FC236}">
                <a16:creationId xmlns:a16="http://schemas.microsoft.com/office/drawing/2014/main" id="{28298316-1DA2-770C-F0B5-A71610B1148A}"/>
              </a:ext>
            </a:extLst>
          </p:cNvPr>
          <p:cNvGrpSpPr/>
          <p:nvPr/>
        </p:nvGrpSpPr>
        <p:grpSpPr>
          <a:xfrm>
            <a:off x="5556977" y="2109039"/>
            <a:ext cx="6087110" cy="5978525"/>
            <a:chOff x="0" y="0"/>
            <a:chExt cx="6087551" cy="5978630"/>
          </a:xfrm>
        </p:grpSpPr>
        <p:sp>
          <p:nvSpPr>
            <p:cNvPr id="6" name="Chord 5">
              <a:extLst>
                <a:ext uri="{FF2B5EF4-FFF2-40B4-BE49-F238E27FC236}">
                  <a16:creationId xmlns:a16="http://schemas.microsoft.com/office/drawing/2014/main" id="{58B05CA3-7A48-5002-14E2-482B93C3BFA2}"/>
                </a:ext>
              </a:extLst>
            </p:cNvPr>
            <p:cNvSpPr/>
            <p:nvPr/>
          </p:nvSpPr>
          <p:spPr>
            <a:xfrm rot="6704688">
              <a:off x="54461" y="-54461"/>
              <a:ext cx="5978630" cy="6087551"/>
            </a:xfrm>
            <a:prstGeom prst="chord">
              <a:avLst/>
            </a:prstGeom>
            <a:solidFill>
              <a:schemeClr val="tx2">
                <a:lumMod val="20000"/>
                <a:lumOff val="80000"/>
              </a:schemeClr>
            </a:solidFill>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7" name="Flowchart: Delay 6">
              <a:extLst>
                <a:ext uri="{FF2B5EF4-FFF2-40B4-BE49-F238E27FC236}">
                  <a16:creationId xmlns:a16="http://schemas.microsoft.com/office/drawing/2014/main" id="{1D6DC2A5-61C5-A10E-1C0A-C63A4B5582B0}"/>
                </a:ext>
              </a:extLst>
            </p:cNvPr>
            <p:cNvSpPr/>
            <p:nvPr/>
          </p:nvSpPr>
          <p:spPr>
            <a:xfrm rot="16200000">
              <a:off x="2754163" y="3462487"/>
              <a:ext cx="565689" cy="774916"/>
            </a:xfrm>
            <a:prstGeom prst="flowChartDelay">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cxnSp>
          <p:nvCxnSpPr>
            <p:cNvPr id="8" name="Straight Connector 7">
              <a:extLst>
                <a:ext uri="{FF2B5EF4-FFF2-40B4-BE49-F238E27FC236}">
                  <a16:creationId xmlns:a16="http://schemas.microsoft.com/office/drawing/2014/main" id="{3BAD4469-FFAA-E92B-F0A1-9BFE973D52F3}"/>
                </a:ext>
              </a:extLst>
            </p:cNvPr>
            <p:cNvCxnSpPr/>
            <p:nvPr/>
          </p:nvCxnSpPr>
          <p:spPr>
            <a:xfrm>
              <a:off x="768201" y="1148864"/>
              <a:ext cx="2013542" cy="2485777"/>
            </a:xfrm>
            <a:prstGeom prst="line">
              <a:avLst/>
            </a:prstGeom>
            <a:ln w="31750"/>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95B7D7C-0089-D4F2-8043-98817C90B2A9}"/>
                </a:ext>
              </a:extLst>
            </p:cNvPr>
            <p:cNvCxnSpPr/>
            <p:nvPr/>
          </p:nvCxnSpPr>
          <p:spPr>
            <a:xfrm>
              <a:off x="3038961" y="21104"/>
              <a:ext cx="66191" cy="3546609"/>
            </a:xfrm>
            <a:prstGeom prst="line">
              <a:avLst/>
            </a:prstGeom>
            <a:ln w="31750"/>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0CC7AA5-D4E0-E699-3824-75C9A4D8D9B5}"/>
                </a:ext>
              </a:extLst>
            </p:cNvPr>
            <p:cNvCxnSpPr/>
            <p:nvPr/>
          </p:nvCxnSpPr>
          <p:spPr>
            <a:xfrm flipH="1">
              <a:off x="3328521" y="1270784"/>
              <a:ext cx="2162164" cy="2364407"/>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11" name="Text Box 8">
              <a:extLst>
                <a:ext uri="{FF2B5EF4-FFF2-40B4-BE49-F238E27FC236}">
                  <a16:creationId xmlns:a16="http://schemas.microsoft.com/office/drawing/2014/main" id="{F2DFF5DA-C37E-2369-5B04-DC5EAC796420}"/>
                </a:ext>
              </a:extLst>
            </p:cNvPr>
            <p:cNvSpPr txBox="1"/>
            <p:nvPr/>
          </p:nvSpPr>
          <p:spPr>
            <a:xfrm>
              <a:off x="330051" y="3667274"/>
              <a:ext cx="348711" cy="480448"/>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sz="2400">
                  <a:effectLst/>
                  <a:latin typeface="Calibri" panose="020F0502020204030204" pitchFamily="34" charset="0"/>
                  <a:ea typeface="Calibri" panose="020F0502020204030204" pitchFamily="34" charset="0"/>
                  <a:cs typeface="Times New Roman" panose="02020603050405020304" pitchFamily="18" charset="0"/>
                </a:rPr>
                <a:t>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2" name="Text Box 9">
              <a:extLst>
                <a:ext uri="{FF2B5EF4-FFF2-40B4-BE49-F238E27FC236}">
                  <a16:creationId xmlns:a16="http://schemas.microsoft.com/office/drawing/2014/main" id="{00D96BA6-4B62-0678-52A6-5B8FB636BBEA}"/>
                </a:ext>
              </a:extLst>
            </p:cNvPr>
            <p:cNvSpPr txBox="1"/>
            <p:nvPr/>
          </p:nvSpPr>
          <p:spPr>
            <a:xfrm>
              <a:off x="1206351" y="870734"/>
              <a:ext cx="348711" cy="480448"/>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sz="2400">
                  <a:effectLst/>
                  <a:latin typeface="Calibri" panose="020F0502020204030204" pitchFamily="34" charset="0"/>
                  <a:ea typeface="Calibri" panose="020F0502020204030204" pitchFamily="34" charset="0"/>
                  <a:cs typeface="Times New Roman" panose="02020603050405020304" pitchFamily="18" charset="0"/>
                </a:rPr>
                <a:t>3</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Text Box 10">
              <a:extLst>
                <a:ext uri="{FF2B5EF4-FFF2-40B4-BE49-F238E27FC236}">
                  <a16:creationId xmlns:a16="http://schemas.microsoft.com/office/drawing/2014/main" id="{84BF869D-89D5-AED9-A5D7-1DBA19D4E2C5}"/>
                </a:ext>
              </a:extLst>
            </p:cNvPr>
            <p:cNvSpPr txBox="1"/>
            <p:nvPr/>
          </p:nvSpPr>
          <p:spPr>
            <a:xfrm>
              <a:off x="4627731" y="710714"/>
              <a:ext cx="348711" cy="480448"/>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sz="2400">
                  <a:effectLst/>
                  <a:latin typeface="Calibri" panose="020F0502020204030204" pitchFamily="34" charset="0"/>
                  <a:ea typeface="Calibri" panose="020F0502020204030204" pitchFamily="34" charset="0"/>
                  <a:cs typeface="Times New Roman" panose="02020603050405020304" pitchFamily="18" charset="0"/>
                </a:rPr>
                <a:t>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4" name="Text Box 11">
              <a:extLst>
                <a:ext uri="{FF2B5EF4-FFF2-40B4-BE49-F238E27FC236}">
                  <a16:creationId xmlns:a16="http://schemas.microsoft.com/office/drawing/2014/main" id="{CC64C00C-DE3B-1390-A065-04A582EAB648}"/>
                </a:ext>
              </a:extLst>
            </p:cNvPr>
            <p:cNvSpPr txBox="1"/>
            <p:nvPr/>
          </p:nvSpPr>
          <p:spPr>
            <a:xfrm>
              <a:off x="5465931" y="3583454"/>
              <a:ext cx="348711" cy="480448"/>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sz="2400">
                  <a:effectLst/>
                  <a:latin typeface="Calibri" panose="020F0502020204030204" pitchFamily="34" charset="0"/>
                  <a:ea typeface="Calibri" panose="020F0502020204030204" pitchFamily="34" charset="0"/>
                  <a:cs typeface="Times New Roman" panose="02020603050405020304" pitchFamily="18" charset="0"/>
                </a:rPr>
                <a:t>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p:txBody>
        </p:sp>
      </p:grpSp>
      <p:sp>
        <p:nvSpPr>
          <p:cNvPr id="5" name="Rectangle 4">
            <a:extLst>
              <a:ext uri="{FF2B5EF4-FFF2-40B4-BE49-F238E27FC236}">
                <a16:creationId xmlns:a16="http://schemas.microsoft.com/office/drawing/2014/main" id="{9020950C-2FD8-16E7-7616-5C96F3296509}"/>
              </a:ext>
            </a:extLst>
          </p:cNvPr>
          <p:cNvSpPr/>
          <p:nvPr/>
        </p:nvSpPr>
        <p:spPr>
          <a:xfrm rot="8137463" flipH="1">
            <a:off x="10375437" y="1146292"/>
            <a:ext cx="292735" cy="5377180"/>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dirty="0"/>
          </a:p>
        </p:txBody>
      </p:sp>
      <p:sp>
        <p:nvSpPr>
          <p:cNvPr id="15" name="Rectangle 14">
            <a:extLst>
              <a:ext uri="{FF2B5EF4-FFF2-40B4-BE49-F238E27FC236}">
                <a16:creationId xmlns:a16="http://schemas.microsoft.com/office/drawing/2014/main" id="{5DADA162-1EE4-00BE-5F5F-E4CF2B341618}"/>
              </a:ext>
            </a:extLst>
          </p:cNvPr>
          <p:cNvSpPr/>
          <p:nvPr/>
        </p:nvSpPr>
        <p:spPr>
          <a:xfrm rot="1803224" flipH="1">
            <a:off x="5914183" y="4016191"/>
            <a:ext cx="348686" cy="216422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dirty="0"/>
          </a:p>
        </p:txBody>
      </p:sp>
    </p:spTree>
    <p:extLst>
      <p:ext uri="{BB962C8B-B14F-4D97-AF65-F5344CB8AC3E}">
        <p14:creationId xmlns:p14="http://schemas.microsoft.com/office/powerpoint/2010/main" val="23672795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EEBD6-2356-BA28-53EB-D9CE0F89C64C}"/>
              </a:ext>
            </a:extLst>
          </p:cNvPr>
          <p:cNvSpPr>
            <a:spLocks noGrp="1"/>
          </p:cNvSpPr>
          <p:nvPr>
            <p:ph type="title"/>
          </p:nvPr>
        </p:nvSpPr>
        <p:spPr>
          <a:xfrm>
            <a:off x="87086" y="0"/>
            <a:ext cx="10058400" cy="811763"/>
          </a:xfrm>
        </p:spPr>
        <p:txBody>
          <a:bodyPr/>
          <a:lstStyle/>
          <a:p>
            <a:r>
              <a:rPr lang="en-IN" dirty="0"/>
              <a:t> </a:t>
            </a:r>
            <a:r>
              <a:rPr lang="en-IN" b="1" u="sng" dirty="0"/>
              <a:t>HARDWARE: Components and Parts</a:t>
            </a:r>
          </a:p>
        </p:txBody>
      </p:sp>
      <p:sp>
        <p:nvSpPr>
          <p:cNvPr id="3" name="Content Placeholder 2">
            <a:extLst>
              <a:ext uri="{FF2B5EF4-FFF2-40B4-BE49-F238E27FC236}">
                <a16:creationId xmlns:a16="http://schemas.microsoft.com/office/drawing/2014/main" id="{03D4AC6E-FACC-FBED-A81F-545CA0EB8042}"/>
              </a:ext>
            </a:extLst>
          </p:cNvPr>
          <p:cNvSpPr>
            <a:spLocks noGrp="1"/>
          </p:cNvSpPr>
          <p:nvPr>
            <p:ph idx="1"/>
          </p:nvPr>
        </p:nvSpPr>
        <p:spPr>
          <a:xfrm>
            <a:off x="87086" y="811762"/>
            <a:ext cx="12017828" cy="5467739"/>
          </a:xfrm>
        </p:spPr>
        <p:txBody>
          <a:bodyPr>
            <a:normAutofit/>
          </a:bodyPr>
          <a:lstStyle/>
          <a:p>
            <a:pPr marL="0" indent="0">
              <a:lnSpc>
                <a:spcPct val="150000"/>
              </a:lnSpc>
              <a:spcAft>
                <a:spcPts val="1000"/>
              </a:spcAft>
              <a:buNone/>
            </a:pPr>
            <a:r>
              <a:rPr lang="en-US" sz="2100" dirty="0">
                <a:effectLst/>
                <a:latin typeface="Times New Roman" panose="02020603050405020304" pitchFamily="18" charset="0"/>
                <a:ea typeface="Times New Roman" panose="02020603050405020304" pitchFamily="18" charset="0"/>
                <a:cs typeface="Arial" panose="020B0604020202020204" pitchFamily="34" charset="0"/>
              </a:rPr>
              <a:t>-</a:t>
            </a:r>
            <a:r>
              <a:rPr lang="en-US" sz="2100" b="1" dirty="0">
                <a:effectLst/>
                <a:latin typeface="Times New Roman" panose="02020603050405020304" pitchFamily="18" charset="0"/>
                <a:ea typeface="Times New Roman" panose="02020603050405020304" pitchFamily="18" charset="0"/>
                <a:cs typeface="Arial" panose="020B0604020202020204" pitchFamily="34" charset="0"/>
              </a:rPr>
              <a:t>ARDUINO PRO MINI</a:t>
            </a:r>
            <a:r>
              <a:rPr lang="en-IN" sz="2100" b="1" dirty="0">
                <a:effectLst/>
                <a:latin typeface="Calibri" panose="020F0502020204030204" pitchFamily="34" charset="0"/>
                <a:ea typeface="Times New Roman" panose="02020603050405020304" pitchFamily="18" charset="0"/>
                <a:cs typeface="Arial" panose="020B0604020202020204" pitchFamily="34" charset="0"/>
              </a:rPr>
              <a:t>: </a:t>
            </a:r>
            <a:r>
              <a:rPr lang="en-US" sz="2100" b="1" dirty="0">
                <a:solidFill>
                  <a:srgbClr val="514721"/>
                </a:solidFill>
                <a:effectLst/>
                <a:latin typeface="Times New Roman" panose="02020603050405020304" pitchFamily="18" charset="0"/>
                <a:ea typeface="Times New Roman" panose="02020603050405020304" pitchFamily="18" charset="0"/>
                <a:cs typeface="Arial" panose="020B0604020202020204" pitchFamily="34" charset="0"/>
              </a:rPr>
              <a:t>Arduino Pro Mini</a:t>
            </a:r>
            <a:r>
              <a:rPr lang="en-US" sz="2100" dirty="0">
                <a:solidFill>
                  <a:srgbClr val="514721"/>
                </a:solidFill>
                <a:effectLst/>
                <a:latin typeface="Times New Roman" panose="02020603050405020304" pitchFamily="18" charset="0"/>
                <a:ea typeface="Times New Roman" panose="02020603050405020304" pitchFamily="18" charset="0"/>
                <a:cs typeface="Arial" panose="020B0604020202020204" pitchFamily="34" charset="0"/>
              </a:rPr>
              <a:t> is a microcontroller board developed by Arduino.cc and comes with </a:t>
            </a:r>
            <a:r>
              <a:rPr lang="en-US" sz="2100" u="sng" dirty="0">
                <a:solidFill>
                  <a:srgbClr val="1EBBF0"/>
                </a:solidFill>
                <a:effectLst/>
                <a:latin typeface="Times New Roman" panose="02020603050405020304" pitchFamily="18" charset="0"/>
                <a:ea typeface="Times New Roman" panose="02020603050405020304" pitchFamily="18" charset="0"/>
                <a:cs typeface="Arial" panose="020B0604020202020204" pitchFamily="34" charset="0"/>
              </a:rPr>
              <a:t>Atmega328</a:t>
            </a:r>
            <a:r>
              <a:rPr lang="en-US" sz="2100" dirty="0">
                <a:solidFill>
                  <a:srgbClr val="514721"/>
                </a:solidFill>
                <a:effectLst/>
                <a:latin typeface="Times New Roman" panose="02020603050405020304" pitchFamily="18" charset="0"/>
                <a:ea typeface="Times New Roman" panose="02020603050405020304" pitchFamily="18" charset="0"/>
                <a:cs typeface="Arial" panose="020B0604020202020204" pitchFamily="34" charset="0"/>
              </a:rPr>
              <a:t> microcontroller incorporated inside the board.</a:t>
            </a:r>
          </a:p>
          <a:p>
            <a:pPr marL="0" indent="0">
              <a:lnSpc>
                <a:spcPct val="150000"/>
              </a:lnSpc>
              <a:spcAft>
                <a:spcPts val="1000"/>
              </a:spcAft>
              <a:buNone/>
            </a:pPr>
            <a:endParaRPr lang="en-US" sz="2100" dirty="0">
              <a:solidFill>
                <a:srgbClr val="514721"/>
              </a:solidFill>
              <a:latin typeface="Times New Roman" panose="02020603050405020304" pitchFamily="18" charset="0"/>
              <a:ea typeface="Times New Roman" panose="02020603050405020304" pitchFamily="18" charset="0"/>
              <a:cs typeface="Arial" panose="020B0604020202020204" pitchFamily="34" charset="0"/>
            </a:endParaRPr>
          </a:p>
          <a:p>
            <a:pPr marL="0" indent="0">
              <a:lnSpc>
                <a:spcPct val="150000"/>
              </a:lnSpc>
              <a:spcAft>
                <a:spcPts val="1000"/>
              </a:spcAft>
              <a:buNone/>
            </a:pPr>
            <a:endParaRPr lang="en-US" sz="2100" dirty="0">
              <a:solidFill>
                <a:srgbClr val="514721"/>
              </a:solidFill>
              <a:effectLst/>
              <a:latin typeface="Times New Roman" panose="02020603050405020304" pitchFamily="18" charset="0"/>
              <a:ea typeface="Times New Roman" panose="02020603050405020304" pitchFamily="18" charset="0"/>
              <a:cs typeface="Arial" panose="020B0604020202020204" pitchFamily="34" charset="0"/>
            </a:endParaRPr>
          </a:p>
          <a:p>
            <a:pPr marL="0" indent="0" algn="just">
              <a:lnSpc>
                <a:spcPct val="150000"/>
              </a:lnSpc>
              <a:spcAft>
                <a:spcPts val="1000"/>
              </a:spcAft>
              <a:buNone/>
            </a:pPr>
            <a:r>
              <a:rPr lang="en-US" sz="2100" dirty="0">
                <a:solidFill>
                  <a:srgbClr val="514721"/>
                </a:solidFill>
                <a:latin typeface="Times New Roman" panose="02020603050405020304" pitchFamily="18" charset="0"/>
                <a:ea typeface="Times New Roman" panose="02020603050405020304" pitchFamily="18" charset="0"/>
                <a:cs typeface="Arial" panose="020B0604020202020204" pitchFamily="34" charset="0"/>
              </a:rPr>
              <a:t>- </a:t>
            </a:r>
            <a:r>
              <a:rPr lang="en-US" sz="2100" b="1" dirty="0">
                <a:latin typeface="Times New Roman" panose="02020603050405020304" pitchFamily="18" charset="0"/>
                <a:ea typeface="Times New Roman" panose="02020603050405020304" pitchFamily="18" charset="0"/>
                <a:cs typeface="Arial" panose="020B0604020202020204" pitchFamily="34" charset="0"/>
              </a:rPr>
              <a:t> </a:t>
            </a:r>
            <a:r>
              <a:rPr lang="en-US" sz="2100" b="1" dirty="0">
                <a:effectLst/>
                <a:latin typeface="Times New Roman" panose="02020603050405020304" pitchFamily="18" charset="0"/>
                <a:ea typeface="Times New Roman" panose="02020603050405020304" pitchFamily="18" charset="0"/>
                <a:cs typeface="Arial" panose="020B0604020202020204" pitchFamily="34" charset="0"/>
              </a:rPr>
              <a:t>HC SR-04 ULTRASONIC SENSOR: </a:t>
            </a:r>
            <a:r>
              <a:rPr lang="en-US" sz="2100" dirty="0">
                <a:solidFill>
                  <a:srgbClr val="333333"/>
                </a:solidFill>
                <a:effectLst/>
                <a:latin typeface="Times New Roman" panose="02020603050405020304" pitchFamily="18" charset="0"/>
                <a:ea typeface="Times New Roman" panose="02020603050405020304" pitchFamily="18" charset="0"/>
                <a:cs typeface="Arial" panose="020B0604020202020204" pitchFamily="34" charset="0"/>
              </a:rPr>
              <a:t> The HC-SR04 Ultrasonic Distance Sensor is a sensor used for detecting the distance to an object using sonar. It's ideal for any robotics projects your have which require you to avoid objects, by detecting how close they are you can steer away from them! </a:t>
            </a:r>
            <a:endParaRPr lang="en-IN" sz="2100" dirty="0">
              <a:effectLst/>
              <a:latin typeface="Calibri" panose="020F0502020204030204" pitchFamily="34" charset="0"/>
              <a:ea typeface="Times New Roman" panose="02020603050405020304" pitchFamily="18" charset="0"/>
              <a:cs typeface="Arial" panose="020B0604020202020204" pitchFamily="34" charset="0"/>
            </a:endParaRPr>
          </a:p>
          <a:p>
            <a:pPr marL="0" indent="0">
              <a:lnSpc>
                <a:spcPct val="150000"/>
              </a:lnSpc>
              <a:spcAft>
                <a:spcPts val="1000"/>
              </a:spcAft>
              <a:buNone/>
            </a:pPr>
            <a:endParaRPr lang="en-IN" sz="1800" dirty="0">
              <a:effectLst/>
              <a:latin typeface="Calibri" panose="020F0502020204030204" pitchFamily="34" charset="0"/>
              <a:ea typeface="Times New Roman" panose="02020603050405020304" pitchFamily="18" charset="0"/>
              <a:cs typeface="Arial" panose="020B0604020202020204" pitchFamily="34" charset="0"/>
            </a:endParaRPr>
          </a:p>
          <a:p>
            <a:endParaRPr lang="en-IN" sz="2800" dirty="0">
              <a:effectLst/>
              <a:latin typeface="Calibri" panose="020F0502020204030204" pitchFamily="34" charset="0"/>
              <a:ea typeface="Times New Roman" panose="02020603050405020304" pitchFamily="18" charset="0"/>
              <a:cs typeface="Arial" panose="020B0604020202020204" pitchFamily="34" charset="0"/>
            </a:endParaRPr>
          </a:p>
          <a:p>
            <a:endParaRPr lang="en-IN" dirty="0"/>
          </a:p>
        </p:txBody>
      </p:sp>
      <p:pic>
        <p:nvPicPr>
          <p:cNvPr id="4" name="Picture 3" descr="Introduction to arduino pro mini, intro to arduino pro mini , pin diagram of arduino pro mini , applications of arduino pro mini , arduino pro mini pinout, difference between Arduino pro mini and Arduino uno, arduino pro mini specifications">
            <a:hlinkClick r:id="rId2"/>
            <a:extLst>
              <a:ext uri="{FF2B5EF4-FFF2-40B4-BE49-F238E27FC236}">
                <a16:creationId xmlns:a16="http://schemas.microsoft.com/office/drawing/2014/main" id="{6A804F47-7339-095D-3FF2-A152CAC96452}"/>
              </a:ext>
            </a:extLst>
          </p:cNvPr>
          <p:cNvPicPr>
            <a:picLocks noChangeAspect="1"/>
          </p:cNvPicPr>
          <p:nvPr/>
        </p:nvPicPr>
        <p:blipFill>
          <a:blip r:embed="rId3"/>
          <a:srcRect/>
          <a:stretch>
            <a:fillRect/>
          </a:stretch>
        </p:blipFill>
        <p:spPr bwMode="auto">
          <a:xfrm>
            <a:off x="6975202" y="1406406"/>
            <a:ext cx="4018928" cy="2099655"/>
          </a:xfrm>
          <a:prstGeom prst="rect">
            <a:avLst/>
          </a:prstGeom>
          <a:noFill/>
          <a:ln w="9525">
            <a:noFill/>
            <a:miter lim="800000"/>
            <a:headEnd/>
            <a:tailEnd/>
          </a:ln>
        </p:spPr>
      </p:pic>
      <p:pic>
        <p:nvPicPr>
          <p:cNvPr id="5" name="Picture 4">
            <a:extLst>
              <a:ext uri="{FF2B5EF4-FFF2-40B4-BE49-F238E27FC236}">
                <a16:creationId xmlns:a16="http://schemas.microsoft.com/office/drawing/2014/main" id="{B4EFD8A1-3D65-4FE7-83EE-C23BC81C885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732739" y="4583578"/>
            <a:ext cx="3017780" cy="2367728"/>
          </a:xfrm>
          <a:prstGeom prst="rect">
            <a:avLst/>
          </a:prstGeom>
          <a:noFill/>
          <a:ln>
            <a:noFill/>
          </a:ln>
        </p:spPr>
      </p:pic>
    </p:spTree>
    <p:extLst>
      <p:ext uri="{BB962C8B-B14F-4D97-AF65-F5344CB8AC3E}">
        <p14:creationId xmlns:p14="http://schemas.microsoft.com/office/powerpoint/2010/main" val="6070478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EEBD6-2356-BA28-53EB-D9CE0F89C64C}"/>
              </a:ext>
            </a:extLst>
          </p:cNvPr>
          <p:cNvSpPr>
            <a:spLocks noGrp="1"/>
          </p:cNvSpPr>
          <p:nvPr>
            <p:ph type="title"/>
          </p:nvPr>
        </p:nvSpPr>
        <p:spPr>
          <a:xfrm>
            <a:off x="87086" y="0"/>
            <a:ext cx="10058400" cy="811763"/>
          </a:xfrm>
        </p:spPr>
        <p:txBody>
          <a:bodyPr/>
          <a:lstStyle/>
          <a:p>
            <a:r>
              <a:rPr lang="en-IN" dirty="0"/>
              <a:t>- </a:t>
            </a:r>
            <a:r>
              <a:rPr lang="en-IN" b="1" u="sng" dirty="0"/>
              <a:t>HARDWARE: Components and Parts</a:t>
            </a:r>
          </a:p>
        </p:txBody>
      </p:sp>
      <p:sp>
        <p:nvSpPr>
          <p:cNvPr id="3" name="Content Placeholder 2">
            <a:extLst>
              <a:ext uri="{FF2B5EF4-FFF2-40B4-BE49-F238E27FC236}">
                <a16:creationId xmlns:a16="http://schemas.microsoft.com/office/drawing/2014/main" id="{03D4AC6E-FACC-FBED-A81F-545CA0EB8042}"/>
              </a:ext>
            </a:extLst>
          </p:cNvPr>
          <p:cNvSpPr>
            <a:spLocks noGrp="1"/>
          </p:cNvSpPr>
          <p:nvPr>
            <p:ph idx="1"/>
          </p:nvPr>
        </p:nvSpPr>
        <p:spPr>
          <a:xfrm>
            <a:off x="87086" y="811762"/>
            <a:ext cx="12017828" cy="6046238"/>
          </a:xfrm>
        </p:spPr>
        <p:txBody>
          <a:bodyPr>
            <a:normAutofit fontScale="77500" lnSpcReduction="20000"/>
          </a:bodyPr>
          <a:lstStyle/>
          <a:p>
            <a:pPr>
              <a:lnSpc>
                <a:spcPct val="150000"/>
              </a:lnSpc>
              <a:spcAft>
                <a:spcPts val="790"/>
              </a:spcAft>
              <a:tabLst>
                <a:tab pos="4314190" algn="l"/>
              </a:tabLst>
            </a:pP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26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Vibrating Motors: </a:t>
            </a:r>
            <a:r>
              <a:rPr lang="en-US" sz="260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Two wires are used to control/power the vibe. Simply provide power from a battery or microcontroller pin (red is positive, blue is negative) and it will buzz away. The rated voltage is 2.5 to 3.8V and for many projects, we found it vibrates from 2V up to 5V, higher voltages result in more current draw but also a stronger vibration.</a:t>
            </a:r>
            <a:r>
              <a:rPr lang="en-US" sz="2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26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sz="26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IN" sz="2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457200" lvl="1" indent="0">
              <a:lnSpc>
                <a:spcPct val="150000"/>
              </a:lnSpc>
              <a:buNone/>
            </a:pPr>
            <a:endParaRPr lang="en-US" sz="2600" b="1"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457200" lvl="1" indent="0">
              <a:lnSpc>
                <a:spcPct val="150000"/>
              </a:lnSpc>
              <a:buNone/>
            </a:pPr>
            <a:endParaRPr lang="en-US" sz="2600" b="1"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457200" lvl="1" indent="0">
              <a:lnSpc>
                <a:spcPct val="150000"/>
              </a:lnSpc>
              <a:buNone/>
            </a:pPr>
            <a:endParaRPr lang="en-US" sz="2600" b="1"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164592" indent="0">
              <a:lnSpc>
                <a:spcPct val="150000"/>
              </a:lnSpc>
              <a:buNone/>
            </a:pPr>
            <a:r>
              <a:rPr lang="en-US" sz="2800" b="1"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The </a:t>
            </a:r>
            <a:r>
              <a:rPr lang="en-US" sz="2800" b="1" dirty="0" err="1">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HeadBand</a:t>
            </a:r>
            <a:r>
              <a:rPr lang="en-US" sz="2800" b="1"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80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We chose this material to make the headband because of its comfortable and Suitable material for headband. </a:t>
            </a:r>
            <a:r>
              <a:rPr lang="en-US" sz="260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We needed material that can hold of printed plastic </a:t>
            </a:r>
            <a:r>
              <a:rPr lang="en-US" sz="2600" dirty="0" err="1">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fibre</a:t>
            </a:r>
            <a:r>
              <a:rPr lang="en-US" sz="260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 structure and motors elastic bands and then easily stitch the fabric into the head band. This material also has a good aesthetic Profile.</a:t>
            </a:r>
          </a:p>
          <a:p>
            <a:endParaRPr lang="en-IN" sz="2800" dirty="0">
              <a:effectLst/>
              <a:latin typeface="Calibri" panose="020F0502020204030204" pitchFamily="34" charset="0"/>
              <a:ea typeface="Times New Roman" panose="02020603050405020304" pitchFamily="18" charset="0"/>
              <a:cs typeface="Arial" panose="020B0604020202020204" pitchFamily="34" charset="0"/>
            </a:endParaRPr>
          </a:p>
          <a:p>
            <a:endParaRPr lang="en-IN" dirty="0"/>
          </a:p>
        </p:txBody>
      </p:sp>
      <p:pic>
        <p:nvPicPr>
          <p:cNvPr id="4" name="Picture 3">
            <a:extLst>
              <a:ext uri="{FF2B5EF4-FFF2-40B4-BE49-F238E27FC236}">
                <a16:creationId xmlns:a16="http://schemas.microsoft.com/office/drawing/2014/main" id="{52278145-973E-A4CB-6558-61DEA3AF7FA8}"/>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232363" y="2089996"/>
            <a:ext cx="2672715" cy="2006600"/>
          </a:xfrm>
          <a:prstGeom prst="rect">
            <a:avLst/>
          </a:prstGeom>
          <a:noFill/>
          <a:ln>
            <a:noFill/>
          </a:ln>
        </p:spPr>
      </p:pic>
    </p:spTree>
    <p:extLst>
      <p:ext uri="{BB962C8B-B14F-4D97-AF65-F5344CB8AC3E}">
        <p14:creationId xmlns:p14="http://schemas.microsoft.com/office/powerpoint/2010/main" val="9961133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EEBD6-2356-BA28-53EB-D9CE0F89C64C}"/>
              </a:ext>
            </a:extLst>
          </p:cNvPr>
          <p:cNvSpPr>
            <a:spLocks noGrp="1"/>
          </p:cNvSpPr>
          <p:nvPr>
            <p:ph type="title"/>
          </p:nvPr>
        </p:nvSpPr>
        <p:spPr>
          <a:xfrm>
            <a:off x="87086" y="0"/>
            <a:ext cx="10058400" cy="811763"/>
          </a:xfrm>
        </p:spPr>
        <p:txBody>
          <a:bodyPr/>
          <a:lstStyle/>
          <a:p>
            <a:r>
              <a:rPr lang="en-IN" dirty="0"/>
              <a:t>- </a:t>
            </a:r>
            <a:r>
              <a:rPr lang="en-IN" b="1" u="sng" dirty="0"/>
              <a:t>HARDWARE DESIGN</a:t>
            </a:r>
          </a:p>
        </p:txBody>
      </p:sp>
      <p:sp>
        <p:nvSpPr>
          <p:cNvPr id="3" name="Content Placeholder 2">
            <a:extLst>
              <a:ext uri="{FF2B5EF4-FFF2-40B4-BE49-F238E27FC236}">
                <a16:creationId xmlns:a16="http://schemas.microsoft.com/office/drawing/2014/main" id="{03D4AC6E-FACC-FBED-A81F-545CA0EB8042}"/>
              </a:ext>
            </a:extLst>
          </p:cNvPr>
          <p:cNvSpPr>
            <a:spLocks noGrp="1"/>
          </p:cNvSpPr>
          <p:nvPr>
            <p:ph idx="1"/>
          </p:nvPr>
        </p:nvSpPr>
        <p:spPr>
          <a:xfrm>
            <a:off x="87086" y="811762"/>
            <a:ext cx="12017828" cy="5467739"/>
          </a:xfrm>
        </p:spPr>
        <p:txBody>
          <a:bodyPr>
            <a:normAutofit/>
          </a:bodyPr>
          <a:lstStyle/>
          <a:p>
            <a:endParaRPr lang="en-US"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IN" sz="2800" dirty="0">
              <a:effectLst/>
              <a:latin typeface="Calibri" panose="020F0502020204030204" pitchFamily="34" charset="0"/>
              <a:ea typeface="Times New Roman" panose="02020603050405020304" pitchFamily="18" charset="0"/>
              <a:cs typeface="Arial" panose="020B0604020202020204" pitchFamily="34" charset="0"/>
            </a:endParaRPr>
          </a:p>
          <a:p>
            <a:endParaRPr lang="en-IN" dirty="0"/>
          </a:p>
        </p:txBody>
      </p:sp>
      <p:pic>
        <p:nvPicPr>
          <p:cNvPr id="4" name="Picture 3">
            <a:extLst>
              <a:ext uri="{FF2B5EF4-FFF2-40B4-BE49-F238E27FC236}">
                <a16:creationId xmlns:a16="http://schemas.microsoft.com/office/drawing/2014/main" id="{2CC4494E-5A48-293A-F2B8-680B6E487FA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64709" y="1291097"/>
            <a:ext cx="12137395" cy="4275805"/>
          </a:xfrm>
          <a:prstGeom prst="rect">
            <a:avLst/>
          </a:prstGeom>
          <a:noFill/>
          <a:ln>
            <a:noFill/>
          </a:ln>
        </p:spPr>
      </p:pic>
    </p:spTree>
    <p:extLst>
      <p:ext uri="{BB962C8B-B14F-4D97-AF65-F5344CB8AC3E}">
        <p14:creationId xmlns:p14="http://schemas.microsoft.com/office/powerpoint/2010/main" val="24018319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EEBD6-2356-BA28-53EB-D9CE0F89C64C}"/>
              </a:ext>
            </a:extLst>
          </p:cNvPr>
          <p:cNvSpPr>
            <a:spLocks noGrp="1"/>
          </p:cNvSpPr>
          <p:nvPr>
            <p:ph type="title"/>
          </p:nvPr>
        </p:nvSpPr>
        <p:spPr>
          <a:xfrm>
            <a:off x="87086" y="0"/>
            <a:ext cx="10058400" cy="811763"/>
          </a:xfrm>
        </p:spPr>
        <p:txBody>
          <a:bodyPr/>
          <a:lstStyle/>
          <a:p>
            <a:r>
              <a:rPr lang="en-IN" dirty="0"/>
              <a:t>- </a:t>
            </a:r>
            <a:r>
              <a:rPr lang="en-IN" b="1" u="sng" dirty="0"/>
              <a:t>Construction:</a:t>
            </a:r>
          </a:p>
        </p:txBody>
      </p:sp>
      <p:sp>
        <p:nvSpPr>
          <p:cNvPr id="3" name="Content Placeholder 2">
            <a:extLst>
              <a:ext uri="{FF2B5EF4-FFF2-40B4-BE49-F238E27FC236}">
                <a16:creationId xmlns:a16="http://schemas.microsoft.com/office/drawing/2014/main" id="{03D4AC6E-FACC-FBED-A81F-545CA0EB8042}"/>
              </a:ext>
            </a:extLst>
          </p:cNvPr>
          <p:cNvSpPr>
            <a:spLocks noGrp="1"/>
          </p:cNvSpPr>
          <p:nvPr>
            <p:ph idx="1"/>
          </p:nvPr>
        </p:nvSpPr>
        <p:spPr>
          <a:xfrm>
            <a:off x="87086" y="811762"/>
            <a:ext cx="12017828" cy="5467739"/>
          </a:xfrm>
        </p:spPr>
        <p:txBody>
          <a:bodyPr>
            <a:normAutofit/>
          </a:bodyPr>
          <a:lstStyle/>
          <a:p>
            <a:r>
              <a:rPr lang="en-US" sz="2800" dirty="0">
                <a:latin typeface="Times New Roman" panose="02020603050405020304" pitchFamily="18" charset="0"/>
                <a:ea typeface="Times New Roman" panose="02020603050405020304" pitchFamily="18" charset="0"/>
                <a:cs typeface="Arial" panose="020B0604020202020204" pitchFamily="34" charset="0"/>
              </a:rPr>
              <a:t>1: VISION CROWN</a:t>
            </a:r>
          </a:p>
          <a:p>
            <a:endParaRPr lang="en-US" sz="2800" dirty="0">
              <a:effectLst/>
              <a:latin typeface="Times New Roman" panose="02020603050405020304" pitchFamily="18" charset="0"/>
              <a:ea typeface="Times New Roman" panose="02020603050405020304" pitchFamily="18" charset="0"/>
              <a:cs typeface="Arial" panose="020B0604020202020204" pitchFamily="34" charset="0"/>
            </a:endParaRPr>
          </a:p>
          <a:p>
            <a:endParaRPr lang="en-IN" sz="2800" dirty="0">
              <a:effectLst/>
              <a:latin typeface="Calibri" panose="020F0502020204030204" pitchFamily="34" charset="0"/>
              <a:ea typeface="Times New Roman" panose="02020603050405020304" pitchFamily="18" charset="0"/>
              <a:cs typeface="Arial" panose="020B0604020202020204" pitchFamily="34" charset="0"/>
            </a:endParaRPr>
          </a:p>
          <a:p>
            <a:endParaRPr lang="en-IN" dirty="0"/>
          </a:p>
        </p:txBody>
      </p:sp>
      <p:pic>
        <p:nvPicPr>
          <p:cNvPr id="4" name="Picture 3">
            <a:extLst>
              <a:ext uri="{FF2B5EF4-FFF2-40B4-BE49-F238E27FC236}">
                <a16:creationId xmlns:a16="http://schemas.microsoft.com/office/drawing/2014/main" id="{98B6950C-D844-F040-F90D-46E09687BD9C}"/>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51808" y="4025790"/>
            <a:ext cx="3389086" cy="2644307"/>
          </a:xfrm>
          <a:prstGeom prst="rect">
            <a:avLst/>
          </a:prstGeom>
          <a:noFill/>
          <a:ln>
            <a:noFill/>
          </a:ln>
        </p:spPr>
      </p:pic>
      <p:pic>
        <p:nvPicPr>
          <p:cNvPr id="5" name="Picture 4">
            <a:extLst>
              <a:ext uri="{FF2B5EF4-FFF2-40B4-BE49-F238E27FC236}">
                <a16:creationId xmlns:a16="http://schemas.microsoft.com/office/drawing/2014/main" id="{16A139A8-EDF5-D366-CB25-B3239771183C}"/>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24268" y="4048361"/>
            <a:ext cx="3593455" cy="2695091"/>
          </a:xfrm>
          <a:prstGeom prst="rect">
            <a:avLst/>
          </a:prstGeom>
          <a:noFill/>
          <a:ln>
            <a:noFill/>
          </a:ln>
        </p:spPr>
      </p:pic>
      <p:pic>
        <p:nvPicPr>
          <p:cNvPr id="6" name="Picture 5">
            <a:extLst>
              <a:ext uri="{FF2B5EF4-FFF2-40B4-BE49-F238E27FC236}">
                <a16:creationId xmlns:a16="http://schemas.microsoft.com/office/drawing/2014/main" id="{5815D135-4899-BB21-B9A5-A5806D3118E0}"/>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917723" y="1275715"/>
            <a:ext cx="3005455" cy="2498616"/>
          </a:xfrm>
          <a:prstGeom prst="rect">
            <a:avLst/>
          </a:prstGeom>
          <a:noFill/>
          <a:ln>
            <a:noFill/>
          </a:ln>
        </p:spPr>
      </p:pic>
      <p:pic>
        <p:nvPicPr>
          <p:cNvPr id="7" name="Picture 6">
            <a:extLst>
              <a:ext uri="{FF2B5EF4-FFF2-40B4-BE49-F238E27FC236}">
                <a16:creationId xmlns:a16="http://schemas.microsoft.com/office/drawing/2014/main" id="{194250B8-6659-7252-7FA6-5E791615AEEA}"/>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216049" y="1319997"/>
            <a:ext cx="3314065" cy="2498616"/>
          </a:xfrm>
          <a:prstGeom prst="rect">
            <a:avLst/>
          </a:prstGeom>
          <a:noFill/>
          <a:ln>
            <a:noFill/>
          </a:ln>
        </p:spPr>
      </p:pic>
      <p:pic>
        <p:nvPicPr>
          <p:cNvPr id="8" name="Picture 7">
            <a:extLst>
              <a:ext uri="{FF2B5EF4-FFF2-40B4-BE49-F238E27FC236}">
                <a16:creationId xmlns:a16="http://schemas.microsoft.com/office/drawing/2014/main" id="{BC4E3291-6275-A815-3925-33050C9D9E09}"/>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181308" y="4025791"/>
            <a:ext cx="3314064" cy="2734771"/>
          </a:xfrm>
          <a:prstGeom prst="rect">
            <a:avLst/>
          </a:prstGeom>
          <a:noFill/>
          <a:ln>
            <a:noFill/>
          </a:ln>
        </p:spPr>
      </p:pic>
      <p:pic>
        <p:nvPicPr>
          <p:cNvPr id="9" name="Picture 8">
            <a:extLst>
              <a:ext uri="{FF2B5EF4-FFF2-40B4-BE49-F238E27FC236}">
                <a16:creationId xmlns:a16="http://schemas.microsoft.com/office/drawing/2014/main" id="{C268A14D-6965-8F8F-5839-C46B9C7125B6}"/>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33796" y="1275714"/>
            <a:ext cx="3225800" cy="2498617"/>
          </a:xfrm>
          <a:prstGeom prst="rect">
            <a:avLst/>
          </a:prstGeom>
          <a:noFill/>
          <a:ln>
            <a:noFill/>
          </a:ln>
        </p:spPr>
      </p:pic>
    </p:spTree>
    <p:extLst>
      <p:ext uri="{BB962C8B-B14F-4D97-AF65-F5344CB8AC3E}">
        <p14:creationId xmlns:p14="http://schemas.microsoft.com/office/powerpoint/2010/main" val="34797654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EEBD6-2356-BA28-53EB-D9CE0F89C64C}"/>
              </a:ext>
            </a:extLst>
          </p:cNvPr>
          <p:cNvSpPr>
            <a:spLocks noGrp="1"/>
          </p:cNvSpPr>
          <p:nvPr>
            <p:ph type="title"/>
          </p:nvPr>
        </p:nvSpPr>
        <p:spPr>
          <a:xfrm>
            <a:off x="87086" y="0"/>
            <a:ext cx="10058400" cy="811763"/>
          </a:xfrm>
        </p:spPr>
        <p:txBody>
          <a:bodyPr/>
          <a:lstStyle/>
          <a:p>
            <a:r>
              <a:rPr lang="en-IN" dirty="0"/>
              <a:t>- </a:t>
            </a:r>
            <a:r>
              <a:rPr lang="en-IN" b="1" u="sng" dirty="0"/>
              <a:t>Construction:</a:t>
            </a:r>
          </a:p>
        </p:txBody>
      </p:sp>
      <p:sp>
        <p:nvSpPr>
          <p:cNvPr id="3" name="Content Placeholder 2">
            <a:extLst>
              <a:ext uri="{FF2B5EF4-FFF2-40B4-BE49-F238E27FC236}">
                <a16:creationId xmlns:a16="http://schemas.microsoft.com/office/drawing/2014/main" id="{03D4AC6E-FACC-FBED-A81F-545CA0EB8042}"/>
              </a:ext>
            </a:extLst>
          </p:cNvPr>
          <p:cNvSpPr>
            <a:spLocks noGrp="1"/>
          </p:cNvSpPr>
          <p:nvPr>
            <p:ph idx="1"/>
          </p:nvPr>
        </p:nvSpPr>
        <p:spPr>
          <a:xfrm>
            <a:off x="87086" y="811762"/>
            <a:ext cx="12017828" cy="5467739"/>
          </a:xfrm>
        </p:spPr>
        <p:txBody>
          <a:bodyPr>
            <a:normAutofit/>
          </a:bodyPr>
          <a:lstStyle/>
          <a:p>
            <a:r>
              <a:rPr lang="en-IN" sz="2800" dirty="0">
                <a:latin typeface="Calibri" panose="020F0502020204030204" pitchFamily="34" charset="0"/>
                <a:ea typeface="Times New Roman" panose="02020603050405020304" pitchFamily="18" charset="0"/>
                <a:cs typeface="Arial" panose="020B0604020202020204" pitchFamily="34" charset="0"/>
              </a:rPr>
              <a:t>2. HAPTIC BAND: </a:t>
            </a:r>
            <a:endParaRPr lang="en-IN" sz="2800" dirty="0">
              <a:effectLst/>
              <a:latin typeface="Calibri" panose="020F0502020204030204" pitchFamily="34" charset="0"/>
              <a:ea typeface="Times New Roman" panose="02020603050405020304" pitchFamily="18" charset="0"/>
              <a:cs typeface="Arial" panose="020B0604020202020204" pitchFamily="34" charset="0"/>
            </a:endParaRPr>
          </a:p>
          <a:p>
            <a:endParaRPr lang="en-IN" dirty="0"/>
          </a:p>
        </p:txBody>
      </p:sp>
      <p:pic>
        <p:nvPicPr>
          <p:cNvPr id="4" name="Picture 3">
            <a:extLst>
              <a:ext uri="{FF2B5EF4-FFF2-40B4-BE49-F238E27FC236}">
                <a16:creationId xmlns:a16="http://schemas.microsoft.com/office/drawing/2014/main" id="{D97C76AC-E122-0C86-DC7F-2C9EA707DC75}"/>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474807" y="1271863"/>
            <a:ext cx="3341358" cy="2464349"/>
          </a:xfrm>
          <a:prstGeom prst="rect">
            <a:avLst/>
          </a:prstGeom>
          <a:noFill/>
          <a:ln>
            <a:noFill/>
          </a:ln>
        </p:spPr>
      </p:pic>
      <p:pic>
        <p:nvPicPr>
          <p:cNvPr id="6" name="Picture 5">
            <a:extLst>
              <a:ext uri="{FF2B5EF4-FFF2-40B4-BE49-F238E27FC236}">
                <a16:creationId xmlns:a16="http://schemas.microsoft.com/office/drawing/2014/main" id="{C829C7BA-AB51-F5DE-0831-C26ACA8547BC}"/>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23344" y="3962706"/>
            <a:ext cx="3514748" cy="2698330"/>
          </a:xfrm>
          <a:prstGeom prst="rect">
            <a:avLst/>
          </a:prstGeom>
          <a:noFill/>
          <a:ln>
            <a:noFill/>
          </a:ln>
        </p:spPr>
      </p:pic>
      <p:pic>
        <p:nvPicPr>
          <p:cNvPr id="7" name="Picture 6">
            <a:extLst>
              <a:ext uri="{FF2B5EF4-FFF2-40B4-BE49-F238E27FC236}">
                <a16:creationId xmlns:a16="http://schemas.microsoft.com/office/drawing/2014/main" id="{4564A62D-2B3F-FDB5-803D-A5945DD59AAC}"/>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98259" y="3905514"/>
            <a:ext cx="3862455" cy="2711991"/>
          </a:xfrm>
          <a:prstGeom prst="rect">
            <a:avLst/>
          </a:prstGeom>
          <a:noFill/>
          <a:ln>
            <a:noFill/>
          </a:ln>
        </p:spPr>
      </p:pic>
      <p:pic>
        <p:nvPicPr>
          <p:cNvPr id="8" name="Picture 7">
            <a:extLst>
              <a:ext uri="{FF2B5EF4-FFF2-40B4-BE49-F238E27FC236}">
                <a16:creationId xmlns:a16="http://schemas.microsoft.com/office/drawing/2014/main" id="{6F38D801-3D6D-BBD9-FA00-545EB5F1B9D4}"/>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474807" y="3905514"/>
            <a:ext cx="3412258" cy="2563380"/>
          </a:xfrm>
          <a:prstGeom prst="rect">
            <a:avLst/>
          </a:prstGeom>
          <a:noFill/>
          <a:ln>
            <a:noFill/>
          </a:ln>
        </p:spPr>
      </p:pic>
      <p:pic>
        <p:nvPicPr>
          <p:cNvPr id="9" name="Picture 8">
            <a:extLst>
              <a:ext uri="{FF2B5EF4-FFF2-40B4-BE49-F238E27FC236}">
                <a16:creationId xmlns:a16="http://schemas.microsoft.com/office/drawing/2014/main" id="{DBEE642F-FAC6-684E-80E6-3B1583A16EEF}"/>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605486" y="1302996"/>
            <a:ext cx="3514749" cy="2480310"/>
          </a:xfrm>
          <a:prstGeom prst="rect">
            <a:avLst/>
          </a:prstGeom>
          <a:noFill/>
          <a:ln>
            <a:noFill/>
          </a:ln>
        </p:spPr>
      </p:pic>
      <p:pic>
        <p:nvPicPr>
          <p:cNvPr id="10" name="Picture 9">
            <a:extLst>
              <a:ext uri="{FF2B5EF4-FFF2-40B4-BE49-F238E27FC236}">
                <a16:creationId xmlns:a16="http://schemas.microsoft.com/office/drawing/2014/main" id="{E46A9124-8E2B-808F-3CAC-D0602F5DC7D1}"/>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98260" y="1271863"/>
            <a:ext cx="3862455" cy="2502063"/>
          </a:xfrm>
          <a:prstGeom prst="rect">
            <a:avLst/>
          </a:prstGeom>
          <a:noFill/>
          <a:ln>
            <a:noFill/>
          </a:ln>
        </p:spPr>
      </p:pic>
    </p:spTree>
    <p:extLst>
      <p:ext uri="{BB962C8B-B14F-4D97-AF65-F5344CB8AC3E}">
        <p14:creationId xmlns:p14="http://schemas.microsoft.com/office/powerpoint/2010/main" val="3158416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EEBD6-2356-BA28-53EB-D9CE0F89C64C}"/>
              </a:ext>
            </a:extLst>
          </p:cNvPr>
          <p:cNvSpPr>
            <a:spLocks noGrp="1"/>
          </p:cNvSpPr>
          <p:nvPr>
            <p:ph type="title"/>
          </p:nvPr>
        </p:nvSpPr>
        <p:spPr>
          <a:xfrm>
            <a:off x="87086" y="0"/>
            <a:ext cx="10058400" cy="811763"/>
          </a:xfrm>
        </p:spPr>
        <p:txBody>
          <a:bodyPr/>
          <a:lstStyle/>
          <a:p>
            <a:r>
              <a:rPr lang="en-IN" dirty="0"/>
              <a:t>- </a:t>
            </a:r>
            <a:r>
              <a:rPr lang="en-IN" b="1" u="sng" dirty="0"/>
              <a:t>Construction:</a:t>
            </a:r>
          </a:p>
        </p:txBody>
      </p:sp>
      <p:sp>
        <p:nvSpPr>
          <p:cNvPr id="3" name="Content Placeholder 2">
            <a:extLst>
              <a:ext uri="{FF2B5EF4-FFF2-40B4-BE49-F238E27FC236}">
                <a16:creationId xmlns:a16="http://schemas.microsoft.com/office/drawing/2014/main" id="{03D4AC6E-FACC-FBED-A81F-545CA0EB8042}"/>
              </a:ext>
            </a:extLst>
          </p:cNvPr>
          <p:cNvSpPr>
            <a:spLocks noGrp="1"/>
          </p:cNvSpPr>
          <p:nvPr>
            <p:ph idx="1"/>
          </p:nvPr>
        </p:nvSpPr>
        <p:spPr>
          <a:xfrm>
            <a:off x="87086" y="811762"/>
            <a:ext cx="12017828" cy="5467739"/>
          </a:xfrm>
        </p:spPr>
        <p:txBody>
          <a:bodyPr>
            <a:normAutofit/>
          </a:bodyPr>
          <a:lstStyle/>
          <a:p>
            <a:r>
              <a:rPr lang="en-US" sz="2800" dirty="0">
                <a:effectLst/>
                <a:latin typeface="Times New Roman" panose="02020603050405020304" pitchFamily="18" charset="0"/>
                <a:ea typeface="Times New Roman" panose="02020603050405020304" pitchFamily="18" charset="0"/>
                <a:cs typeface="Arial" panose="020B0604020202020204" pitchFamily="34" charset="0"/>
              </a:rPr>
              <a:t>-CONTROLLER &amp; HEADBAND </a:t>
            </a:r>
            <a:endParaRPr lang="en-IN" sz="2800" dirty="0">
              <a:effectLst/>
              <a:latin typeface="Calibri" panose="020F0502020204030204" pitchFamily="34" charset="0"/>
              <a:ea typeface="Times New Roman" panose="02020603050405020304" pitchFamily="18" charset="0"/>
              <a:cs typeface="Arial" panose="020B0604020202020204" pitchFamily="34" charset="0"/>
            </a:endParaRPr>
          </a:p>
          <a:p>
            <a:endParaRPr lang="en-IN" dirty="0"/>
          </a:p>
        </p:txBody>
      </p:sp>
      <p:pic>
        <p:nvPicPr>
          <p:cNvPr id="6" name="Picture 5">
            <a:extLst>
              <a:ext uri="{FF2B5EF4-FFF2-40B4-BE49-F238E27FC236}">
                <a16:creationId xmlns:a16="http://schemas.microsoft.com/office/drawing/2014/main" id="{6DDDA4E6-19E8-A531-9D2E-6D23220AA2D8}"/>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7086" y="1380791"/>
            <a:ext cx="3154599" cy="2101532"/>
          </a:xfrm>
          <a:prstGeom prst="rect">
            <a:avLst/>
          </a:prstGeom>
          <a:noFill/>
          <a:ln>
            <a:noFill/>
          </a:ln>
        </p:spPr>
      </p:pic>
      <p:pic>
        <p:nvPicPr>
          <p:cNvPr id="7" name="Picture 6">
            <a:extLst>
              <a:ext uri="{FF2B5EF4-FFF2-40B4-BE49-F238E27FC236}">
                <a16:creationId xmlns:a16="http://schemas.microsoft.com/office/drawing/2014/main" id="{D1E131F0-9977-D7EC-B797-31720310878A}"/>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315350" y="1380791"/>
            <a:ext cx="3532505" cy="2101532"/>
          </a:xfrm>
          <a:prstGeom prst="rect">
            <a:avLst/>
          </a:prstGeom>
          <a:noFill/>
          <a:ln>
            <a:noFill/>
          </a:ln>
        </p:spPr>
      </p:pic>
      <p:pic>
        <p:nvPicPr>
          <p:cNvPr id="8" name="Picture 7">
            <a:extLst>
              <a:ext uri="{FF2B5EF4-FFF2-40B4-BE49-F238E27FC236}">
                <a16:creationId xmlns:a16="http://schemas.microsoft.com/office/drawing/2014/main" id="{93A1E4DA-AB65-4A10-1A87-BC07781E406E}"/>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90887" y="1421284"/>
            <a:ext cx="3154599" cy="2101532"/>
          </a:xfrm>
          <a:prstGeom prst="rect">
            <a:avLst/>
          </a:prstGeom>
          <a:noFill/>
          <a:ln>
            <a:noFill/>
          </a:ln>
        </p:spPr>
      </p:pic>
      <p:pic>
        <p:nvPicPr>
          <p:cNvPr id="10" name="Picture 9">
            <a:extLst>
              <a:ext uri="{FF2B5EF4-FFF2-40B4-BE49-F238E27FC236}">
                <a16:creationId xmlns:a16="http://schemas.microsoft.com/office/drawing/2014/main" id="{E6723493-0992-1864-029C-3453596E13A8}"/>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190240" y="3783461"/>
            <a:ext cx="2567941" cy="2383875"/>
          </a:xfrm>
          <a:prstGeom prst="rect">
            <a:avLst/>
          </a:prstGeom>
          <a:noFill/>
          <a:ln>
            <a:noFill/>
          </a:ln>
        </p:spPr>
      </p:pic>
      <p:pic>
        <p:nvPicPr>
          <p:cNvPr id="11" name="Picture 10">
            <a:extLst>
              <a:ext uri="{FF2B5EF4-FFF2-40B4-BE49-F238E27FC236}">
                <a16:creationId xmlns:a16="http://schemas.microsoft.com/office/drawing/2014/main" id="{27019CB4-6F3E-08D0-6B3E-CD5575E2E083}"/>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11505" y="3783461"/>
            <a:ext cx="2905760" cy="2194901"/>
          </a:xfrm>
          <a:prstGeom prst="rect">
            <a:avLst/>
          </a:prstGeom>
          <a:noFill/>
          <a:ln>
            <a:noFill/>
          </a:ln>
        </p:spPr>
      </p:pic>
      <p:pic>
        <p:nvPicPr>
          <p:cNvPr id="13" name="Picture 12">
            <a:extLst>
              <a:ext uri="{FF2B5EF4-FFF2-40B4-BE49-F238E27FC236}">
                <a16:creationId xmlns:a16="http://schemas.microsoft.com/office/drawing/2014/main" id="{2FA801E9-2DE2-16A6-3973-7B71CC7897DA}"/>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831156" y="3783461"/>
            <a:ext cx="3030179" cy="2644546"/>
          </a:xfrm>
          <a:prstGeom prst="rect">
            <a:avLst/>
          </a:prstGeom>
          <a:noFill/>
          <a:ln>
            <a:noFill/>
          </a:ln>
        </p:spPr>
      </p:pic>
      <p:pic>
        <p:nvPicPr>
          <p:cNvPr id="14" name="Picture 13">
            <a:extLst>
              <a:ext uri="{FF2B5EF4-FFF2-40B4-BE49-F238E27FC236}">
                <a16:creationId xmlns:a16="http://schemas.microsoft.com/office/drawing/2014/main" id="{64D60B0E-AB6D-7C38-D659-D318CC190C84}"/>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9074737" y="3657421"/>
            <a:ext cx="2795562" cy="3086830"/>
          </a:xfrm>
          <a:prstGeom prst="rect">
            <a:avLst/>
          </a:prstGeom>
          <a:noFill/>
          <a:ln>
            <a:noFill/>
          </a:ln>
        </p:spPr>
      </p:pic>
    </p:spTree>
    <p:extLst>
      <p:ext uri="{BB962C8B-B14F-4D97-AF65-F5344CB8AC3E}">
        <p14:creationId xmlns:p14="http://schemas.microsoft.com/office/powerpoint/2010/main" val="20837179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EEBD6-2356-BA28-53EB-D9CE0F89C64C}"/>
              </a:ext>
            </a:extLst>
          </p:cNvPr>
          <p:cNvSpPr>
            <a:spLocks noGrp="1"/>
          </p:cNvSpPr>
          <p:nvPr>
            <p:ph type="title"/>
          </p:nvPr>
        </p:nvSpPr>
        <p:spPr>
          <a:xfrm>
            <a:off x="87086" y="0"/>
            <a:ext cx="10058400" cy="811763"/>
          </a:xfrm>
        </p:spPr>
        <p:txBody>
          <a:bodyPr/>
          <a:lstStyle/>
          <a:p>
            <a:r>
              <a:rPr lang="en-IN" dirty="0"/>
              <a:t>- </a:t>
            </a:r>
            <a:r>
              <a:rPr lang="en-IN" b="1" u="sng" dirty="0"/>
              <a:t>CONCLUSION</a:t>
            </a:r>
          </a:p>
        </p:txBody>
      </p:sp>
      <p:sp>
        <p:nvSpPr>
          <p:cNvPr id="3" name="Content Placeholder 2">
            <a:extLst>
              <a:ext uri="{FF2B5EF4-FFF2-40B4-BE49-F238E27FC236}">
                <a16:creationId xmlns:a16="http://schemas.microsoft.com/office/drawing/2014/main" id="{03D4AC6E-FACC-FBED-A81F-545CA0EB8042}"/>
              </a:ext>
            </a:extLst>
          </p:cNvPr>
          <p:cNvSpPr>
            <a:spLocks noGrp="1"/>
          </p:cNvSpPr>
          <p:nvPr>
            <p:ph idx="1"/>
          </p:nvPr>
        </p:nvSpPr>
        <p:spPr>
          <a:xfrm>
            <a:off x="87086" y="811762"/>
            <a:ext cx="12017828" cy="5467739"/>
          </a:xfrm>
        </p:spPr>
        <p:txBody>
          <a:bodyPr>
            <a:normAutofit/>
          </a:bodyPr>
          <a:lstStyle/>
          <a:p>
            <a:pPr marL="342900" marR="135255" lvl="0" indent="-342900" algn="just">
              <a:lnSpc>
                <a:spcPct val="150000"/>
              </a:lnSpc>
              <a:spcBef>
                <a:spcPts val="5"/>
              </a:spcBef>
              <a:spcAft>
                <a:spcPts val="0"/>
              </a:spcAft>
              <a:buFont typeface="Symbol" panose="05050102010706020507" pitchFamily="18" charset="2"/>
              <a:buChar char=""/>
            </a:pPr>
            <a:r>
              <a:rPr lang="en-US" sz="2800" dirty="0">
                <a:effectLst/>
                <a:latin typeface="Times New Roman" panose="02020603050405020304" pitchFamily="18" charset="0"/>
                <a:ea typeface="Times New Roman" panose="02020603050405020304" pitchFamily="18" charset="0"/>
                <a:cs typeface="Arial" panose="020B0604020202020204" pitchFamily="34" charset="0"/>
              </a:rPr>
              <a:t>-</a:t>
            </a:r>
            <a:r>
              <a:rPr lang="en-US" sz="1800" dirty="0">
                <a:effectLst/>
                <a:latin typeface="Times New Roman" panose="02020603050405020304" pitchFamily="18" charset="0"/>
                <a:ea typeface="Trebuchet MS" panose="020B0603020202020204" pitchFamily="34" charset="0"/>
                <a:cs typeface="Trebuchet MS" panose="020B0603020202020204" pitchFamily="34" charset="0"/>
              </a:rPr>
              <a:t> The aim of this work is to provide anyone in need for a hands-free Navigation System with an inexpensive, full-featured walking. Particularly, it is addressed to special needs people so that they could have access to the modern world technologies just as average people.</a:t>
            </a:r>
            <a:endParaRPr lang="en-IN" sz="1800" dirty="0">
              <a:effectLst/>
              <a:latin typeface="Trebuchet MS" panose="020B0603020202020204" pitchFamily="34" charset="0"/>
              <a:ea typeface="Trebuchet MS" panose="020B0603020202020204" pitchFamily="34" charset="0"/>
              <a:cs typeface="Trebuchet MS" panose="020B0603020202020204" pitchFamily="34" charset="0"/>
            </a:endParaRPr>
          </a:p>
          <a:p>
            <a:pPr marL="342900" marR="135890" lvl="0" indent="-342900" algn="just">
              <a:lnSpc>
                <a:spcPct val="150000"/>
              </a:lnSpc>
              <a:spcBef>
                <a:spcPts val="995"/>
              </a:spcBef>
              <a:spcAft>
                <a:spcPts val="0"/>
              </a:spcAft>
              <a:buFont typeface="Symbol" panose="05050102010706020507" pitchFamily="18" charset="2"/>
              <a:buChar char=""/>
            </a:pPr>
            <a:r>
              <a:rPr lang="en-US" sz="1800" dirty="0">
                <a:effectLst/>
                <a:latin typeface="Times New Roman" panose="02020603050405020304" pitchFamily="18" charset="0"/>
                <a:ea typeface="Trebuchet MS" panose="020B0603020202020204" pitchFamily="34" charset="0"/>
                <a:cs typeface="Trebuchet MS" panose="020B0603020202020204" pitchFamily="34" charset="0"/>
              </a:rPr>
              <a:t>The proposed Head Mounted, Sonar-based, Navigation has been designed to be like any other wearable device, ready to use with any application on any platform. </a:t>
            </a:r>
            <a:r>
              <a:rPr lang="en-US" sz="1800" b="1" dirty="0">
                <a:effectLst/>
                <a:latin typeface="Times New Roman" panose="02020603050405020304" pitchFamily="18" charset="0"/>
                <a:ea typeface="Trebuchet MS" panose="020B0603020202020204" pitchFamily="34" charset="0"/>
                <a:cs typeface="Trebuchet MS" panose="020B0603020202020204" pitchFamily="34" charset="0"/>
              </a:rPr>
              <a:t>The system was seen to be more effective and cost efficient than existing tech. </a:t>
            </a:r>
            <a:endParaRPr lang="en-US" sz="1800" b="1" dirty="0">
              <a:latin typeface="Times New Roman" panose="02020603050405020304" pitchFamily="18" charset="0"/>
              <a:ea typeface="Trebuchet MS" panose="020B0603020202020204" pitchFamily="34" charset="0"/>
              <a:cs typeface="Trebuchet MS" panose="020B0603020202020204" pitchFamily="34" charset="0"/>
            </a:endParaRPr>
          </a:p>
          <a:p>
            <a:pPr marL="342900" marR="135890" lvl="0" indent="-342900" algn="just">
              <a:lnSpc>
                <a:spcPct val="150000"/>
              </a:lnSpc>
              <a:spcBef>
                <a:spcPts val="995"/>
              </a:spcBef>
              <a:spcAft>
                <a:spcPts val="0"/>
              </a:spcAft>
              <a:buFont typeface="Symbol" panose="05050102010706020507" pitchFamily="18" charset="2"/>
              <a:buChar char=""/>
            </a:pPr>
            <a:endParaRPr lang="en-IN" sz="1800" dirty="0">
              <a:effectLst/>
              <a:latin typeface="Trebuchet MS" panose="020B0603020202020204" pitchFamily="34" charset="0"/>
              <a:ea typeface="Trebuchet MS" panose="020B0603020202020204" pitchFamily="34" charset="0"/>
              <a:cs typeface="Trebuchet MS" panose="020B0603020202020204" pitchFamily="34" charset="0"/>
            </a:endParaRPr>
          </a:p>
          <a:p>
            <a:endParaRPr lang="en-IN" sz="2800" dirty="0">
              <a:effectLst/>
              <a:latin typeface="Calibri" panose="020F0502020204030204" pitchFamily="34" charset="0"/>
              <a:ea typeface="Times New Roman" panose="02020603050405020304" pitchFamily="18" charset="0"/>
              <a:cs typeface="Arial" panose="020B0604020202020204" pitchFamily="34" charset="0"/>
            </a:endParaRPr>
          </a:p>
          <a:p>
            <a:endParaRPr lang="en-IN" dirty="0"/>
          </a:p>
        </p:txBody>
      </p:sp>
      <p:pic>
        <p:nvPicPr>
          <p:cNvPr id="4" name="Picture 3">
            <a:extLst>
              <a:ext uri="{FF2B5EF4-FFF2-40B4-BE49-F238E27FC236}">
                <a16:creationId xmlns:a16="http://schemas.microsoft.com/office/drawing/2014/main" id="{2C4A5D3D-EB81-373C-CC8F-460258069A45}"/>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08467" y="3429000"/>
            <a:ext cx="4943475" cy="3224289"/>
          </a:xfrm>
          <a:prstGeom prst="rect">
            <a:avLst/>
          </a:prstGeom>
          <a:noFill/>
          <a:ln>
            <a:noFill/>
          </a:ln>
        </p:spPr>
      </p:pic>
      <p:pic>
        <p:nvPicPr>
          <p:cNvPr id="5" name="Picture 4">
            <a:extLst>
              <a:ext uri="{FF2B5EF4-FFF2-40B4-BE49-F238E27FC236}">
                <a16:creationId xmlns:a16="http://schemas.microsoft.com/office/drawing/2014/main" id="{7F8D61B0-6E71-AD4D-1F4C-E0AB608448A3}"/>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38948" y="3429000"/>
            <a:ext cx="4534610" cy="3224289"/>
          </a:xfrm>
          <a:prstGeom prst="rect">
            <a:avLst/>
          </a:prstGeom>
          <a:noFill/>
          <a:ln>
            <a:noFill/>
          </a:ln>
        </p:spPr>
      </p:pic>
    </p:spTree>
    <p:extLst>
      <p:ext uri="{BB962C8B-B14F-4D97-AF65-F5344CB8AC3E}">
        <p14:creationId xmlns:p14="http://schemas.microsoft.com/office/powerpoint/2010/main" val="25667783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3D4AC6E-FACC-FBED-A81F-545CA0EB8042}"/>
              </a:ext>
            </a:extLst>
          </p:cNvPr>
          <p:cNvSpPr>
            <a:spLocks noGrp="1"/>
          </p:cNvSpPr>
          <p:nvPr>
            <p:ph idx="1"/>
          </p:nvPr>
        </p:nvSpPr>
        <p:spPr>
          <a:xfrm>
            <a:off x="87086" y="0"/>
            <a:ext cx="12017828" cy="6279501"/>
          </a:xfrm>
        </p:spPr>
        <p:txBody>
          <a:bodyPr>
            <a:normAutofit/>
          </a:bodyPr>
          <a:lstStyle/>
          <a:p>
            <a:pPr marL="0" indent="0">
              <a:lnSpc>
                <a:spcPct val="150000"/>
              </a:lnSpc>
              <a:spcAft>
                <a:spcPts val="1000"/>
              </a:spcAft>
              <a:buNone/>
            </a:pPr>
            <a:r>
              <a:rPr lang="en-US" sz="1800" b="1" dirty="0">
                <a:solidFill>
                  <a:srgbClr val="333333"/>
                </a:solidFill>
                <a:effectLst/>
                <a:latin typeface="Times New Roman" panose="02020603050405020304" pitchFamily="18" charset="0"/>
                <a:ea typeface="Times New Roman" panose="02020603050405020304" pitchFamily="18" charset="0"/>
                <a:cs typeface="Arial" panose="020B0604020202020204" pitchFamily="34" charset="0"/>
              </a:rPr>
              <a:t> ADVANTAGES </a:t>
            </a:r>
            <a:endParaRPr lang="en-IN" sz="1800" dirty="0">
              <a:effectLst/>
              <a:latin typeface="Calibri" panose="020F0502020204030204" pitchFamily="34" charset="0"/>
              <a:ea typeface="Times New Roman" panose="02020603050405020304" pitchFamily="18" charset="0"/>
              <a:cs typeface="Arial" panose="020B0604020202020204" pitchFamily="34" charset="0"/>
            </a:endParaRPr>
          </a:p>
          <a:p>
            <a:pPr marL="342900" lvl="0" indent="-342900">
              <a:lnSpc>
                <a:spcPct val="150000"/>
              </a:lnSpc>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Mangal" panose="02040503050203030202" pitchFamily="18" charset="0"/>
              </a:rPr>
              <a:t>The use of this Band helps the people with special needs to walk without the use of hand and it is cost effective.</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50000"/>
              </a:lnSpc>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Mangal" panose="02040503050203030202" pitchFamily="18" charset="0"/>
              </a:rPr>
              <a:t>A potential wearable technology for lazy people who do not wish to use hands.</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50000"/>
              </a:lnSpc>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Mangal" panose="02040503050203030202" pitchFamily="18" charset="0"/>
              </a:rPr>
              <a:t>It can be used for old people with poor vision.</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50000"/>
              </a:lnSpc>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Mangal" panose="02040503050203030202" pitchFamily="18" charset="0"/>
              </a:rPr>
              <a:t>It is wearable, and easily removed, without causing any complications.</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50000"/>
              </a:lnSpc>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Mangal" panose="02040503050203030202" pitchFamily="18" charset="0"/>
              </a:rPr>
              <a:t>It can gives more RESPONSE TIME for the user to act.</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50000"/>
              </a:lnSpc>
              <a:spcAft>
                <a:spcPts val="1000"/>
              </a:spcAft>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Mangal" panose="02040503050203030202" pitchFamily="18" charset="0"/>
              </a:rPr>
              <a:t>It can used in multiple operating </a:t>
            </a:r>
            <a:r>
              <a:rPr lang="en-US" sz="1800" dirty="0" err="1">
                <a:effectLst/>
                <a:latin typeface="Times New Roman" panose="02020603050405020304" pitchFamily="18" charset="0"/>
                <a:ea typeface="Calibri" panose="020F0502020204030204" pitchFamily="34" charset="0"/>
                <a:cs typeface="Mangal" panose="02040503050203030202" pitchFamily="18" charset="0"/>
              </a:rPr>
              <a:t>enviroments</a:t>
            </a:r>
            <a:r>
              <a:rPr lang="en-US" sz="1800" dirty="0">
                <a:effectLst/>
                <a:latin typeface="Times New Roman" panose="02020603050405020304" pitchFamily="18" charset="0"/>
                <a:ea typeface="Calibri" panose="020F0502020204030204" pitchFamily="34" charset="0"/>
                <a:cs typeface="Mangal" panose="02040503050203030202" pitchFamily="18" charset="0"/>
              </a:rPr>
              <a:t>.</a:t>
            </a:r>
          </a:p>
          <a:p>
            <a:pPr marL="0" lvl="0" indent="0">
              <a:lnSpc>
                <a:spcPct val="150000"/>
              </a:lnSpc>
              <a:spcAft>
                <a:spcPts val="1000"/>
              </a:spcAft>
              <a:buNone/>
            </a:pPr>
            <a:r>
              <a:rPr lang="en-US" sz="1800" b="1" dirty="0">
                <a:latin typeface="Times New Roman" panose="02020603050405020304" pitchFamily="18" charset="0"/>
                <a:ea typeface="Calibri" panose="020F0502020204030204" pitchFamily="34" charset="0"/>
                <a:cs typeface="Mangal" panose="02040503050203030202" pitchFamily="18" charset="0"/>
              </a:rPr>
              <a:t>Disadvantages:</a:t>
            </a:r>
          </a:p>
          <a:p>
            <a:pPr lvl="0">
              <a:lnSpc>
                <a:spcPct val="150000"/>
              </a:lnSpc>
              <a:spcAft>
                <a:spcPts val="1000"/>
              </a:spcAft>
              <a:buFontTx/>
              <a:buChar char="-"/>
            </a:pPr>
            <a:r>
              <a:rPr lang="en-US" sz="1800" dirty="0">
                <a:latin typeface="Times New Roman" panose="02020603050405020304" pitchFamily="18" charset="0"/>
                <a:ea typeface="Calibri" panose="020F0502020204030204" pitchFamily="34" charset="0"/>
                <a:cs typeface="Mangal" panose="02040503050203030202" pitchFamily="18" charset="0"/>
              </a:rPr>
              <a:t>Need a lot of more research and development.</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endParaRPr lang="en-IN" dirty="0"/>
          </a:p>
        </p:txBody>
      </p:sp>
    </p:spTree>
    <p:extLst>
      <p:ext uri="{BB962C8B-B14F-4D97-AF65-F5344CB8AC3E}">
        <p14:creationId xmlns:p14="http://schemas.microsoft.com/office/powerpoint/2010/main" val="3571052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3D4AC6E-FACC-FBED-A81F-545CA0EB8042}"/>
              </a:ext>
            </a:extLst>
          </p:cNvPr>
          <p:cNvSpPr>
            <a:spLocks noGrp="1"/>
          </p:cNvSpPr>
          <p:nvPr>
            <p:ph idx="1"/>
          </p:nvPr>
        </p:nvSpPr>
        <p:spPr>
          <a:xfrm>
            <a:off x="87086" y="101643"/>
            <a:ext cx="12017828" cy="6464527"/>
          </a:xfrm>
        </p:spPr>
        <p:txBody>
          <a:bodyPr>
            <a:normAutofit lnSpcReduction="10000"/>
          </a:bodyPr>
          <a:lstStyle/>
          <a:p>
            <a:pPr marL="0" indent="0">
              <a:lnSpc>
                <a:spcPct val="150000"/>
              </a:lnSpc>
              <a:spcAft>
                <a:spcPts val="1000"/>
              </a:spcAft>
              <a:buNone/>
            </a:pPr>
            <a:r>
              <a:rPr lang="en-US" sz="2400" b="1" dirty="0">
                <a:solidFill>
                  <a:srgbClr val="333333"/>
                </a:solidFill>
                <a:effectLst/>
                <a:latin typeface="Times New Roman" panose="02020603050405020304" pitchFamily="18" charset="0"/>
                <a:ea typeface="Times New Roman" panose="02020603050405020304" pitchFamily="18" charset="0"/>
                <a:cs typeface="Arial" panose="020B0604020202020204" pitchFamily="34" charset="0"/>
              </a:rPr>
              <a:t>FUTURE SCOPE</a:t>
            </a:r>
            <a:endParaRPr lang="en-IN" sz="2400" dirty="0">
              <a:effectLst/>
              <a:latin typeface="Calibri" panose="020F0502020204030204" pitchFamily="34" charset="0"/>
              <a:ea typeface="Times New Roman" panose="02020603050405020304" pitchFamily="18" charset="0"/>
              <a:cs typeface="Arial" panose="020B0604020202020204" pitchFamily="34" charset="0"/>
            </a:endParaRPr>
          </a:p>
          <a:p>
            <a:pPr>
              <a:lnSpc>
                <a:spcPct val="150000"/>
              </a:lnSpc>
              <a:spcAft>
                <a:spcPts val="1000"/>
              </a:spcAft>
            </a:pPr>
            <a:r>
              <a:rPr lang="en-US" sz="2400" dirty="0">
                <a:solidFill>
                  <a:srgbClr val="333333"/>
                </a:solidFill>
                <a:effectLst/>
                <a:latin typeface="Times New Roman" panose="02020603050405020304" pitchFamily="18" charset="0"/>
                <a:ea typeface="Times New Roman" panose="02020603050405020304" pitchFamily="18" charset="0"/>
                <a:cs typeface="Arial" panose="020B0604020202020204" pitchFamily="34" charset="0"/>
              </a:rPr>
              <a:t>This system could further developed to support different environment conditions like indoors, offices, more varying patterns and improve the detection for different objects using computer vision. With more patterns variance the device could be more universal.</a:t>
            </a:r>
            <a:endParaRPr lang="en-IN" sz="2400" dirty="0">
              <a:effectLst/>
              <a:latin typeface="Calibri" panose="020F0502020204030204" pitchFamily="34" charset="0"/>
              <a:ea typeface="Times New Roman" panose="02020603050405020304" pitchFamily="18" charset="0"/>
              <a:cs typeface="Arial" panose="020B0604020202020204" pitchFamily="34" charset="0"/>
            </a:endParaRPr>
          </a:p>
          <a:p>
            <a:pPr>
              <a:lnSpc>
                <a:spcPct val="150000"/>
              </a:lnSpc>
              <a:spcAft>
                <a:spcPts val="1000"/>
              </a:spcAft>
            </a:pPr>
            <a:r>
              <a:rPr lang="en-US" sz="2400" b="1" dirty="0">
                <a:solidFill>
                  <a:srgbClr val="333333"/>
                </a:solidFill>
                <a:effectLst/>
                <a:latin typeface="Times New Roman" panose="02020603050405020304" pitchFamily="18" charset="0"/>
                <a:ea typeface="Times New Roman" panose="02020603050405020304" pitchFamily="18" charset="0"/>
                <a:cs typeface="Arial" panose="020B0604020202020204" pitchFamily="34" charset="0"/>
              </a:rPr>
              <a:t>APPLICATION</a:t>
            </a:r>
            <a:endParaRPr lang="en-IN" sz="2400" dirty="0">
              <a:effectLst/>
              <a:latin typeface="Calibri" panose="020F0502020204030204" pitchFamily="34" charset="0"/>
              <a:ea typeface="Times New Roman" panose="02020603050405020304" pitchFamily="18" charset="0"/>
              <a:cs typeface="Arial" panose="020B0604020202020204" pitchFamily="34" charset="0"/>
            </a:endParaRPr>
          </a:p>
          <a:p>
            <a:pPr>
              <a:lnSpc>
                <a:spcPct val="150000"/>
              </a:lnSpc>
              <a:spcAft>
                <a:spcPts val="1000"/>
              </a:spcAft>
            </a:pPr>
            <a:r>
              <a:rPr lang="en-US" sz="2400" dirty="0">
                <a:solidFill>
                  <a:srgbClr val="333333"/>
                </a:solidFill>
                <a:effectLst/>
                <a:latin typeface="Times New Roman" panose="02020603050405020304" pitchFamily="18" charset="0"/>
                <a:ea typeface="Times New Roman" panose="02020603050405020304" pitchFamily="18" charset="0"/>
                <a:cs typeface="Arial" panose="020B0604020202020204" pitchFamily="34" charset="0"/>
              </a:rPr>
              <a:t>The Headband systems could be upgraded to further application like other works apart from navigations like Sports, or reading, Gaming and applications where haptic feedback vision could be applied and used to aid Blind people.</a:t>
            </a:r>
            <a:endParaRPr lang="en-IN" sz="2400" dirty="0">
              <a:effectLst/>
              <a:latin typeface="Calibri" panose="020F0502020204030204" pitchFamily="34" charset="0"/>
              <a:ea typeface="Times New Roman" panose="02020603050405020304" pitchFamily="18" charset="0"/>
              <a:cs typeface="Arial" panose="020B0604020202020204" pitchFamily="34" charset="0"/>
            </a:endParaRPr>
          </a:p>
          <a:p>
            <a:pPr>
              <a:lnSpc>
                <a:spcPct val="150000"/>
              </a:lnSpc>
              <a:spcAft>
                <a:spcPts val="1000"/>
              </a:spcAft>
            </a:pPr>
            <a:r>
              <a:rPr lang="en-US" sz="2400" dirty="0">
                <a:solidFill>
                  <a:srgbClr val="333333"/>
                </a:solidFill>
                <a:effectLst/>
                <a:latin typeface="Times New Roman" panose="02020603050405020304" pitchFamily="18" charset="0"/>
                <a:ea typeface="Times New Roman" panose="02020603050405020304" pitchFamily="18" charset="0"/>
                <a:cs typeface="Arial" panose="020B0604020202020204" pitchFamily="34" charset="0"/>
              </a:rPr>
              <a:t>The Headbands can also be applied for entertainment industries for normal humans to enhance user experience by using haptic feedback as additional sensory.</a:t>
            </a:r>
            <a:endParaRPr lang="en-IN" sz="2400" dirty="0">
              <a:effectLst/>
              <a:latin typeface="Calibri" panose="020F0502020204030204" pitchFamily="34" charset="0"/>
              <a:ea typeface="Times New Roman" panose="02020603050405020304" pitchFamily="18" charset="0"/>
              <a:cs typeface="Arial" panose="020B0604020202020204" pitchFamily="34" charset="0"/>
            </a:endParaRPr>
          </a:p>
          <a:p>
            <a:endParaRPr lang="en-IN" sz="3600" dirty="0">
              <a:effectLst/>
              <a:latin typeface="Calibri" panose="020F0502020204030204" pitchFamily="34" charset="0"/>
              <a:ea typeface="Times New Roman" panose="02020603050405020304" pitchFamily="18" charset="0"/>
              <a:cs typeface="Arial" panose="020B0604020202020204" pitchFamily="34" charset="0"/>
            </a:endParaRPr>
          </a:p>
          <a:p>
            <a:endParaRPr lang="en-IN" sz="2800" dirty="0">
              <a:effectLst/>
              <a:latin typeface="Calibri" panose="020F0502020204030204" pitchFamily="34" charset="0"/>
              <a:ea typeface="Times New Roman" panose="02020603050405020304" pitchFamily="18" charset="0"/>
              <a:cs typeface="Arial" panose="020B0604020202020204" pitchFamily="34" charset="0"/>
            </a:endParaRPr>
          </a:p>
          <a:p>
            <a:endParaRPr lang="en-IN" dirty="0"/>
          </a:p>
        </p:txBody>
      </p:sp>
    </p:spTree>
    <p:extLst>
      <p:ext uri="{BB962C8B-B14F-4D97-AF65-F5344CB8AC3E}">
        <p14:creationId xmlns:p14="http://schemas.microsoft.com/office/powerpoint/2010/main" val="691254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EEBD6-2356-BA28-53EB-D9CE0F89C64C}"/>
              </a:ext>
            </a:extLst>
          </p:cNvPr>
          <p:cNvSpPr>
            <a:spLocks noGrp="1"/>
          </p:cNvSpPr>
          <p:nvPr>
            <p:ph type="title"/>
          </p:nvPr>
        </p:nvSpPr>
        <p:spPr>
          <a:xfrm>
            <a:off x="87086" y="0"/>
            <a:ext cx="10058400" cy="811763"/>
          </a:xfrm>
        </p:spPr>
        <p:txBody>
          <a:bodyPr/>
          <a:lstStyle/>
          <a:p>
            <a:r>
              <a:rPr lang="en-IN" dirty="0"/>
              <a:t>- </a:t>
            </a:r>
            <a:r>
              <a:rPr lang="en-IN" b="1" u="sng" dirty="0"/>
              <a:t>INTRODUCTION</a:t>
            </a:r>
          </a:p>
        </p:txBody>
      </p:sp>
      <p:sp>
        <p:nvSpPr>
          <p:cNvPr id="3" name="Content Placeholder 2">
            <a:extLst>
              <a:ext uri="{FF2B5EF4-FFF2-40B4-BE49-F238E27FC236}">
                <a16:creationId xmlns:a16="http://schemas.microsoft.com/office/drawing/2014/main" id="{03D4AC6E-FACC-FBED-A81F-545CA0EB8042}"/>
              </a:ext>
            </a:extLst>
          </p:cNvPr>
          <p:cNvSpPr>
            <a:spLocks noGrp="1"/>
          </p:cNvSpPr>
          <p:nvPr>
            <p:ph idx="1"/>
          </p:nvPr>
        </p:nvSpPr>
        <p:spPr>
          <a:xfrm>
            <a:off x="87086" y="811762"/>
            <a:ext cx="12017828" cy="5906279"/>
          </a:xfrm>
        </p:spPr>
        <p:txBody>
          <a:bodyPr>
            <a:normAutofit/>
          </a:bodyPr>
          <a:lstStyle/>
          <a:p>
            <a:r>
              <a:rPr lang="en-US" sz="2800" dirty="0">
                <a:effectLst/>
                <a:latin typeface="Times New Roman" panose="02020603050405020304" pitchFamily="18" charset="0"/>
                <a:ea typeface="Times New Roman" panose="02020603050405020304" pitchFamily="18" charset="0"/>
                <a:cs typeface="Arial" panose="020B0604020202020204" pitchFamily="34" charset="0"/>
              </a:rPr>
              <a:t>-</a:t>
            </a: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There are nearly 250 million people who suffer from blindness across the world. Either some have birth defect or suffer from acquired old age loss of vision. Every human being needs mobility and locomotion, that needs visual stimuli to locate the pathways and the navigate to the destination.  </a:t>
            </a:r>
          </a:p>
          <a:p>
            <a:r>
              <a:rPr lang="en-US" sz="24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The question was, </a:t>
            </a:r>
            <a:r>
              <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rPr>
              <a:t>How can we create a more efficient, new design that is effective, simplistic and less expensive, that can out perform existing technologies? </a:t>
            </a: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The solution was to create a Head based Band with Haptic Feedback based technology that uses vibrations and our sense of touch to create more stronger interaction in responding to the user.</a:t>
            </a:r>
            <a:endParaRPr lang="en-IN"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 Our Project is a Head-Band Navigator that uses ultrasonic sensors to detect objects and calculate a pathway and instructs the user with vibrations on his head directly with haptic technology(VIBRATIONS).</a:t>
            </a:r>
          </a:p>
          <a:p>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 It is far more better, simplistic, more effective and far cheaper compared to other existing technologies in the market. </a:t>
            </a:r>
          </a:p>
          <a:p>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 We were able to construc</a:t>
            </a:r>
            <a:r>
              <a:rPr lang="en-US" sz="2400" dirty="0">
                <a:latin typeface="Times New Roman" panose="02020603050405020304" pitchFamily="18" charset="0"/>
                <a:ea typeface="Times New Roman" panose="02020603050405020304" pitchFamily="18" charset="0"/>
                <a:cs typeface="Times New Roman" panose="02020603050405020304" pitchFamily="18" charset="0"/>
              </a:rPr>
              <a:t>t this device within </a:t>
            </a:r>
            <a:r>
              <a:rPr lang="en-US" sz="2400" b="1" dirty="0">
                <a:latin typeface="Times New Roman" panose="02020603050405020304" pitchFamily="18" charset="0"/>
                <a:ea typeface="Times New Roman" panose="02020603050405020304" pitchFamily="18" charset="0"/>
                <a:cs typeface="Times New Roman" panose="02020603050405020304" pitchFamily="18" charset="0"/>
              </a:rPr>
              <a:t>7,000 rupees</a:t>
            </a:r>
            <a:r>
              <a:rPr lang="en-US" sz="2400" dirty="0">
                <a:latin typeface="Times New Roman" panose="02020603050405020304" pitchFamily="18" charset="0"/>
                <a:ea typeface="Times New Roman" panose="02020603050405020304" pitchFamily="18" charset="0"/>
                <a:cs typeface="Times New Roman" panose="02020603050405020304" pitchFamily="18" charset="0"/>
              </a:rPr>
              <a:t>.</a:t>
            </a: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 </a:t>
            </a:r>
          </a:p>
          <a:p>
            <a:endParaRPr lang="en-IN" sz="2800" dirty="0">
              <a:effectLst/>
              <a:latin typeface="Calibri" panose="020F0502020204030204" pitchFamily="34" charset="0"/>
              <a:ea typeface="Times New Roman" panose="02020603050405020304" pitchFamily="18" charset="0"/>
              <a:cs typeface="Arial" panose="020B0604020202020204" pitchFamily="34" charset="0"/>
            </a:endParaRPr>
          </a:p>
          <a:p>
            <a:endParaRPr lang="en-IN" dirty="0"/>
          </a:p>
        </p:txBody>
      </p:sp>
    </p:spTree>
    <p:extLst>
      <p:ext uri="{BB962C8B-B14F-4D97-AF65-F5344CB8AC3E}">
        <p14:creationId xmlns:p14="http://schemas.microsoft.com/office/powerpoint/2010/main" val="4965812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C5F12-3F6D-3057-42CE-8A5935FF0294}"/>
              </a:ext>
            </a:extLst>
          </p:cNvPr>
          <p:cNvSpPr>
            <a:spLocks noGrp="1"/>
          </p:cNvSpPr>
          <p:nvPr>
            <p:ph type="ctrTitle"/>
          </p:nvPr>
        </p:nvSpPr>
        <p:spPr/>
        <p:txBody>
          <a:bodyPr/>
          <a:lstStyle/>
          <a:p>
            <a:r>
              <a:rPr lang="en-IN" dirty="0"/>
              <a:t>THANKYOUU</a:t>
            </a:r>
          </a:p>
        </p:txBody>
      </p:sp>
    </p:spTree>
    <p:extLst>
      <p:ext uri="{BB962C8B-B14F-4D97-AF65-F5344CB8AC3E}">
        <p14:creationId xmlns:p14="http://schemas.microsoft.com/office/powerpoint/2010/main" val="4059456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EEBD6-2356-BA28-53EB-D9CE0F89C64C}"/>
              </a:ext>
            </a:extLst>
          </p:cNvPr>
          <p:cNvSpPr>
            <a:spLocks noGrp="1"/>
          </p:cNvSpPr>
          <p:nvPr>
            <p:ph type="title"/>
          </p:nvPr>
        </p:nvSpPr>
        <p:spPr>
          <a:xfrm>
            <a:off x="87086" y="0"/>
            <a:ext cx="10058400" cy="811763"/>
          </a:xfrm>
        </p:spPr>
        <p:txBody>
          <a:bodyPr/>
          <a:lstStyle/>
          <a:p>
            <a:r>
              <a:rPr lang="en-IN" dirty="0"/>
              <a:t>- </a:t>
            </a:r>
            <a:r>
              <a:rPr lang="en-IN" b="1" u="sng" dirty="0"/>
              <a:t>OBJECTIVES</a:t>
            </a:r>
          </a:p>
        </p:txBody>
      </p:sp>
      <p:sp>
        <p:nvSpPr>
          <p:cNvPr id="3" name="Content Placeholder 2">
            <a:extLst>
              <a:ext uri="{FF2B5EF4-FFF2-40B4-BE49-F238E27FC236}">
                <a16:creationId xmlns:a16="http://schemas.microsoft.com/office/drawing/2014/main" id="{03D4AC6E-FACC-FBED-A81F-545CA0EB8042}"/>
              </a:ext>
            </a:extLst>
          </p:cNvPr>
          <p:cNvSpPr>
            <a:spLocks noGrp="1"/>
          </p:cNvSpPr>
          <p:nvPr>
            <p:ph idx="1"/>
          </p:nvPr>
        </p:nvSpPr>
        <p:spPr>
          <a:xfrm>
            <a:off x="87086" y="811762"/>
            <a:ext cx="12017828" cy="5467739"/>
          </a:xfrm>
        </p:spPr>
        <p:txBody>
          <a:bodyPr/>
          <a:lstStyle/>
          <a:p>
            <a:pPr marL="342900" lvl="0" indent="-342900" algn="just">
              <a:lnSpc>
                <a:spcPct val="150000"/>
              </a:lnSpc>
              <a:buFont typeface="+mj-lt"/>
              <a:buAutoNum type="arabicPeriod"/>
            </a:pPr>
            <a:r>
              <a:rPr lang="en-US" sz="3200" dirty="0">
                <a:effectLst/>
                <a:latin typeface="Times New Roman" panose="02020603050405020304" pitchFamily="18" charset="0"/>
                <a:ea typeface="Times New Roman" panose="02020603050405020304" pitchFamily="18" charset="0"/>
                <a:cs typeface="Arial" panose="020B0604020202020204" pitchFamily="34" charset="0"/>
              </a:rPr>
              <a:t>- Design and Build a Hand-Band device consisting of designed hardware capable of wearing on the head.</a:t>
            </a:r>
            <a:endParaRPr lang="en-IN" sz="3200" dirty="0">
              <a:effectLst/>
              <a:latin typeface="Calibri" panose="020F0502020204030204" pitchFamily="34" charset="0"/>
              <a:ea typeface="Times New Roman" panose="02020603050405020304" pitchFamily="18" charset="0"/>
              <a:cs typeface="Arial" panose="020B0604020202020204" pitchFamily="34" charset="0"/>
            </a:endParaRPr>
          </a:p>
          <a:p>
            <a:pPr marL="342900" lvl="0" indent="-342900" algn="just">
              <a:lnSpc>
                <a:spcPct val="150000"/>
              </a:lnSpc>
              <a:buFont typeface="+mj-lt"/>
              <a:buAutoNum type="arabicPeriod"/>
            </a:pPr>
            <a:r>
              <a:rPr lang="en-US" sz="3200" dirty="0">
                <a:effectLst/>
                <a:latin typeface="Times New Roman" panose="02020603050405020304" pitchFamily="18" charset="0"/>
                <a:ea typeface="Times New Roman" panose="02020603050405020304" pitchFamily="18" charset="0"/>
                <a:cs typeface="Arial" panose="020B0604020202020204" pitchFamily="34" charset="0"/>
              </a:rPr>
              <a:t>Design and develop a C++ program for the device with appropriate algorithms, protocols, libraries and produce an efficient code.</a:t>
            </a:r>
            <a:endParaRPr lang="en-IN" sz="3200" dirty="0">
              <a:effectLst/>
              <a:latin typeface="Calibri" panose="020F0502020204030204" pitchFamily="34" charset="0"/>
              <a:ea typeface="Times New Roman" panose="02020603050405020304" pitchFamily="18" charset="0"/>
              <a:cs typeface="Arial" panose="020B0604020202020204" pitchFamily="34" charset="0"/>
            </a:endParaRPr>
          </a:p>
          <a:p>
            <a:pPr marL="342900" lvl="0" indent="-342900" algn="just">
              <a:lnSpc>
                <a:spcPct val="150000"/>
              </a:lnSpc>
              <a:spcAft>
                <a:spcPts val="1000"/>
              </a:spcAft>
              <a:buFont typeface="+mj-lt"/>
              <a:buAutoNum type="arabicPeriod"/>
            </a:pPr>
            <a:r>
              <a:rPr lang="en-US" sz="3200" dirty="0">
                <a:effectLst/>
                <a:latin typeface="Times New Roman" panose="02020603050405020304" pitchFamily="18" charset="0"/>
                <a:ea typeface="Times New Roman" panose="02020603050405020304" pitchFamily="18" charset="0"/>
                <a:cs typeface="Arial" panose="020B0604020202020204" pitchFamily="34" charset="0"/>
              </a:rPr>
              <a:t>Study the effects of head navigation and haptic feedback technology on blind people and its effectiveness and efficiency.</a:t>
            </a:r>
            <a:endParaRPr lang="en-IN" sz="3200" dirty="0">
              <a:effectLst/>
              <a:latin typeface="Calibri" panose="020F0502020204030204" pitchFamily="34" charset="0"/>
              <a:ea typeface="Times New Roman" panose="02020603050405020304" pitchFamily="18" charset="0"/>
              <a:cs typeface="Arial" panose="020B0604020202020204" pitchFamily="34" charset="0"/>
            </a:endParaRPr>
          </a:p>
          <a:p>
            <a:endParaRPr lang="en-IN" dirty="0"/>
          </a:p>
        </p:txBody>
      </p:sp>
    </p:spTree>
    <p:extLst>
      <p:ext uri="{BB962C8B-B14F-4D97-AF65-F5344CB8AC3E}">
        <p14:creationId xmlns:p14="http://schemas.microsoft.com/office/powerpoint/2010/main" val="21395946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EEBD6-2356-BA28-53EB-D9CE0F89C64C}"/>
              </a:ext>
            </a:extLst>
          </p:cNvPr>
          <p:cNvSpPr>
            <a:spLocks noGrp="1"/>
          </p:cNvSpPr>
          <p:nvPr>
            <p:ph type="title"/>
          </p:nvPr>
        </p:nvSpPr>
        <p:spPr>
          <a:xfrm>
            <a:off x="87086" y="0"/>
            <a:ext cx="10058400" cy="811763"/>
          </a:xfrm>
        </p:spPr>
        <p:txBody>
          <a:bodyPr/>
          <a:lstStyle/>
          <a:p>
            <a:r>
              <a:rPr lang="en-IN" dirty="0"/>
              <a:t>- </a:t>
            </a:r>
            <a:r>
              <a:rPr lang="en-IN" b="1" u="sng" dirty="0"/>
              <a:t>Existing Technology</a:t>
            </a:r>
          </a:p>
        </p:txBody>
      </p:sp>
      <p:sp>
        <p:nvSpPr>
          <p:cNvPr id="3" name="Content Placeholder 2">
            <a:extLst>
              <a:ext uri="{FF2B5EF4-FFF2-40B4-BE49-F238E27FC236}">
                <a16:creationId xmlns:a16="http://schemas.microsoft.com/office/drawing/2014/main" id="{03D4AC6E-FACC-FBED-A81F-545CA0EB8042}"/>
              </a:ext>
            </a:extLst>
          </p:cNvPr>
          <p:cNvSpPr>
            <a:spLocks noGrp="1"/>
          </p:cNvSpPr>
          <p:nvPr>
            <p:ph idx="1"/>
          </p:nvPr>
        </p:nvSpPr>
        <p:spPr>
          <a:xfrm>
            <a:off x="87086" y="811762"/>
            <a:ext cx="12017828" cy="5467739"/>
          </a:xfrm>
        </p:spPr>
        <p:txBody>
          <a:bodyPr/>
          <a:lstStyle/>
          <a:p>
            <a:r>
              <a:rPr lang="en-US" sz="2800" dirty="0">
                <a:effectLst/>
                <a:latin typeface="Times New Roman" panose="02020603050405020304" pitchFamily="18" charset="0"/>
                <a:ea typeface="Times New Roman" panose="02020603050405020304" pitchFamily="18" charset="0"/>
                <a:cs typeface="Arial" panose="020B0604020202020204" pitchFamily="34" charset="0"/>
              </a:rPr>
              <a:t>- SMART STICKS are simple navigation stick technology that uses digital sensors and actuators on a classic wooden stick and enhances its sensing and </a:t>
            </a:r>
            <a:r>
              <a:rPr lang="en-US" sz="2800" dirty="0" err="1">
                <a:effectLst/>
                <a:latin typeface="Times New Roman" panose="02020603050405020304" pitchFamily="18" charset="0"/>
                <a:ea typeface="Times New Roman" panose="02020603050405020304" pitchFamily="18" charset="0"/>
                <a:cs typeface="Arial" panose="020B0604020202020204" pitchFamily="34" charset="0"/>
              </a:rPr>
              <a:t>effectivesness</a:t>
            </a:r>
            <a:r>
              <a:rPr lang="en-US" sz="2800" dirty="0">
                <a:effectLst/>
                <a:latin typeface="Times New Roman" panose="02020603050405020304" pitchFamily="18" charset="0"/>
                <a:ea typeface="Times New Roman" panose="02020603050405020304" pitchFamily="18" charset="0"/>
                <a:cs typeface="Arial" panose="020B0604020202020204" pitchFamily="34" charset="0"/>
              </a:rPr>
              <a:t> using audio or other form of responses. </a:t>
            </a:r>
          </a:p>
          <a:p>
            <a:r>
              <a:rPr lang="en-US" sz="2800" dirty="0">
                <a:effectLst/>
                <a:latin typeface="Times New Roman" panose="02020603050405020304" pitchFamily="18" charset="0"/>
                <a:ea typeface="Times New Roman" panose="02020603050405020304" pitchFamily="18" charset="0"/>
                <a:cs typeface="Arial" panose="020B0604020202020204" pitchFamily="34" charset="0"/>
              </a:rPr>
              <a:t>- OrCam systems uses wearable camera devices that use object detection using Artificial intelligence and informs the user by audio, however, the artificial intelligence requirement of high hardware and processing power make them limited</a:t>
            </a:r>
          </a:p>
          <a:p>
            <a:pPr marL="0" indent="0">
              <a:buNone/>
            </a:pPr>
            <a:endParaRPr lang="en-IN" sz="2800" dirty="0">
              <a:effectLst/>
              <a:latin typeface="Calibri" panose="020F0502020204030204" pitchFamily="34" charset="0"/>
              <a:ea typeface="Times New Roman" panose="02020603050405020304" pitchFamily="18" charset="0"/>
              <a:cs typeface="Arial" panose="020B0604020202020204" pitchFamily="34" charset="0"/>
            </a:endParaRPr>
          </a:p>
          <a:p>
            <a:endParaRPr lang="en-IN" dirty="0"/>
          </a:p>
        </p:txBody>
      </p:sp>
      <p:pic>
        <p:nvPicPr>
          <p:cNvPr id="5" name="Picture 4">
            <a:extLst>
              <a:ext uri="{FF2B5EF4-FFF2-40B4-BE49-F238E27FC236}">
                <a16:creationId xmlns:a16="http://schemas.microsoft.com/office/drawing/2014/main" id="{55572357-DE83-95F1-3EBD-DEBFEF487F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5836" y="3736910"/>
            <a:ext cx="5229225" cy="2857500"/>
          </a:xfrm>
          <a:prstGeom prst="rect">
            <a:avLst/>
          </a:prstGeom>
        </p:spPr>
      </p:pic>
      <p:pic>
        <p:nvPicPr>
          <p:cNvPr id="6" name="Picture 5">
            <a:extLst>
              <a:ext uri="{FF2B5EF4-FFF2-40B4-BE49-F238E27FC236}">
                <a16:creationId xmlns:a16="http://schemas.microsoft.com/office/drawing/2014/main" id="{EA7F4E79-077C-546B-2A6F-5EDAEC0A3DD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7086" y="3783952"/>
            <a:ext cx="6423922" cy="2857500"/>
          </a:xfrm>
          <a:prstGeom prst="rect">
            <a:avLst/>
          </a:prstGeom>
          <a:noFill/>
          <a:ln>
            <a:noFill/>
          </a:ln>
        </p:spPr>
      </p:pic>
    </p:spTree>
    <p:extLst>
      <p:ext uri="{BB962C8B-B14F-4D97-AF65-F5344CB8AC3E}">
        <p14:creationId xmlns:p14="http://schemas.microsoft.com/office/powerpoint/2010/main" val="9751208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EEBD6-2356-BA28-53EB-D9CE0F89C64C}"/>
              </a:ext>
            </a:extLst>
          </p:cNvPr>
          <p:cNvSpPr>
            <a:spLocks noGrp="1"/>
          </p:cNvSpPr>
          <p:nvPr>
            <p:ph type="title"/>
          </p:nvPr>
        </p:nvSpPr>
        <p:spPr>
          <a:xfrm>
            <a:off x="87086" y="0"/>
            <a:ext cx="10058400" cy="811763"/>
          </a:xfrm>
        </p:spPr>
        <p:txBody>
          <a:bodyPr/>
          <a:lstStyle/>
          <a:p>
            <a:r>
              <a:rPr lang="en-IN" dirty="0"/>
              <a:t>- </a:t>
            </a:r>
            <a:r>
              <a:rPr lang="en-IN" b="1" u="sng" dirty="0"/>
              <a:t>DESIGN: OUR HEADBAND</a:t>
            </a:r>
          </a:p>
        </p:txBody>
      </p:sp>
      <p:sp>
        <p:nvSpPr>
          <p:cNvPr id="3" name="Content Placeholder 2">
            <a:extLst>
              <a:ext uri="{FF2B5EF4-FFF2-40B4-BE49-F238E27FC236}">
                <a16:creationId xmlns:a16="http://schemas.microsoft.com/office/drawing/2014/main" id="{03D4AC6E-FACC-FBED-A81F-545CA0EB8042}"/>
              </a:ext>
            </a:extLst>
          </p:cNvPr>
          <p:cNvSpPr>
            <a:spLocks noGrp="1"/>
          </p:cNvSpPr>
          <p:nvPr>
            <p:ph idx="1"/>
          </p:nvPr>
        </p:nvSpPr>
        <p:spPr>
          <a:xfrm>
            <a:off x="87086" y="811762"/>
            <a:ext cx="12017828" cy="5467739"/>
          </a:xfrm>
        </p:spPr>
        <p:txBody>
          <a:bodyPr>
            <a:normAutofit/>
          </a:bodyPr>
          <a:lstStyle/>
          <a:p>
            <a:endParaRPr lang="en-IN" sz="2800" dirty="0">
              <a:effectLst/>
              <a:latin typeface="Calibri" panose="020F0502020204030204" pitchFamily="34" charset="0"/>
              <a:ea typeface="Times New Roman" panose="02020603050405020304" pitchFamily="18" charset="0"/>
              <a:cs typeface="Arial" panose="020B0604020202020204" pitchFamily="34" charset="0"/>
            </a:endParaRPr>
          </a:p>
          <a:p>
            <a:endParaRPr lang="en-IN" dirty="0"/>
          </a:p>
        </p:txBody>
      </p:sp>
      <p:sp>
        <p:nvSpPr>
          <p:cNvPr id="10" name="Circle: Hollow 9">
            <a:extLst>
              <a:ext uri="{FF2B5EF4-FFF2-40B4-BE49-F238E27FC236}">
                <a16:creationId xmlns:a16="http://schemas.microsoft.com/office/drawing/2014/main" id="{72D367B7-F516-BDA1-EAE9-EFF75DE6B18C}"/>
              </a:ext>
            </a:extLst>
          </p:cNvPr>
          <p:cNvSpPr/>
          <p:nvPr/>
        </p:nvSpPr>
        <p:spPr>
          <a:xfrm>
            <a:off x="691757" y="1328828"/>
            <a:ext cx="4576505" cy="3765975"/>
          </a:xfrm>
          <a:prstGeom prst="donut">
            <a:avLst>
              <a:gd name="adj" fmla="val 13615"/>
            </a:avLst>
          </a:prstGeom>
        </p:spPr>
        <p:style>
          <a:lnRef idx="1">
            <a:schemeClr val="accent6"/>
          </a:lnRef>
          <a:fillRef idx="2">
            <a:schemeClr val="accent6"/>
          </a:fillRef>
          <a:effectRef idx="1">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11" name="Rectangle 10">
            <a:extLst>
              <a:ext uri="{FF2B5EF4-FFF2-40B4-BE49-F238E27FC236}">
                <a16:creationId xmlns:a16="http://schemas.microsoft.com/office/drawing/2014/main" id="{7A52A06E-5DF2-EBBF-D9CA-DDF399B0BFD5}"/>
              </a:ext>
            </a:extLst>
          </p:cNvPr>
          <p:cNvSpPr/>
          <p:nvPr/>
        </p:nvSpPr>
        <p:spPr>
          <a:xfrm rot="955249">
            <a:off x="1533922" y="4840877"/>
            <a:ext cx="1008382" cy="59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1800" dirty="0">
                <a:effectLst/>
                <a:ea typeface="Times New Roman" panose="02020603050405020304" pitchFamily="18" charset="0"/>
                <a:cs typeface="Arial" panose="020B0604020202020204" pitchFamily="34" charset="0"/>
              </a:rPr>
              <a:t>Sensor2</a:t>
            </a:r>
            <a:endParaRPr lang="en-IN" sz="1100" dirty="0">
              <a:effectLst/>
              <a:ea typeface="Times New Roman" panose="02020603050405020304" pitchFamily="18" charset="0"/>
              <a:cs typeface="Arial" panose="020B0604020202020204" pitchFamily="34" charset="0"/>
            </a:endParaRPr>
          </a:p>
        </p:txBody>
      </p:sp>
      <p:sp>
        <p:nvSpPr>
          <p:cNvPr id="12" name="Rectangle 11">
            <a:extLst>
              <a:ext uri="{FF2B5EF4-FFF2-40B4-BE49-F238E27FC236}">
                <a16:creationId xmlns:a16="http://schemas.microsoft.com/office/drawing/2014/main" id="{884969DC-375C-6BD0-27C6-FCE634674333}"/>
              </a:ext>
            </a:extLst>
          </p:cNvPr>
          <p:cNvSpPr/>
          <p:nvPr/>
        </p:nvSpPr>
        <p:spPr>
          <a:xfrm rot="20473443">
            <a:off x="3498975" y="4826571"/>
            <a:ext cx="1008382" cy="59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1800" dirty="0">
                <a:effectLst/>
                <a:ea typeface="Times New Roman" panose="02020603050405020304" pitchFamily="18" charset="0"/>
                <a:cs typeface="Arial" panose="020B0604020202020204" pitchFamily="34" charset="0"/>
              </a:rPr>
              <a:t>Sensor3</a:t>
            </a:r>
            <a:endParaRPr lang="en-IN" sz="1100" dirty="0">
              <a:effectLst/>
              <a:ea typeface="Times New Roman" panose="02020603050405020304" pitchFamily="18" charset="0"/>
              <a:cs typeface="Arial" panose="020B0604020202020204" pitchFamily="34" charset="0"/>
            </a:endParaRPr>
          </a:p>
          <a:p>
            <a:pPr algn="ctr">
              <a:lnSpc>
                <a:spcPct val="115000"/>
              </a:lnSpc>
              <a:spcAft>
                <a:spcPts val="1000"/>
              </a:spcAft>
            </a:pPr>
            <a:r>
              <a:rPr lang="en-US" sz="1100" dirty="0">
                <a:effectLst/>
                <a:ea typeface="Times New Roman" panose="02020603050405020304" pitchFamily="18" charset="0"/>
                <a:cs typeface="Arial" panose="020B0604020202020204" pitchFamily="34" charset="0"/>
              </a:rPr>
              <a:t> </a:t>
            </a:r>
            <a:endParaRPr lang="en-IN" sz="1100" dirty="0">
              <a:effectLst/>
              <a:ea typeface="Times New Roman" panose="02020603050405020304" pitchFamily="18" charset="0"/>
              <a:cs typeface="Arial" panose="020B0604020202020204" pitchFamily="34" charset="0"/>
            </a:endParaRPr>
          </a:p>
        </p:txBody>
      </p:sp>
      <p:sp>
        <p:nvSpPr>
          <p:cNvPr id="13" name="Rectangle 12">
            <a:extLst>
              <a:ext uri="{FF2B5EF4-FFF2-40B4-BE49-F238E27FC236}">
                <a16:creationId xmlns:a16="http://schemas.microsoft.com/office/drawing/2014/main" id="{48426892-E787-B69D-F976-F85424780D00}"/>
              </a:ext>
            </a:extLst>
          </p:cNvPr>
          <p:cNvSpPr/>
          <p:nvPr/>
        </p:nvSpPr>
        <p:spPr>
          <a:xfrm rot="3962574">
            <a:off x="198034" y="3629523"/>
            <a:ext cx="976364" cy="6094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1800" dirty="0">
                <a:effectLst/>
                <a:ea typeface="Times New Roman" panose="02020603050405020304" pitchFamily="18" charset="0"/>
                <a:cs typeface="Arial" panose="020B0604020202020204" pitchFamily="34" charset="0"/>
              </a:rPr>
              <a:t>Sensor1</a:t>
            </a:r>
            <a:endParaRPr lang="en-IN" sz="1100" dirty="0">
              <a:effectLst/>
              <a:ea typeface="Times New Roman" panose="02020603050405020304" pitchFamily="18" charset="0"/>
              <a:cs typeface="Arial" panose="020B0604020202020204" pitchFamily="34" charset="0"/>
            </a:endParaRPr>
          </a:p>
          <a:p>
            <a:pPr algn="ctr">
              <a:lnSpc>
                <a:spcPct val="115000"/>
              </a:lnSpc>
              <a:spcAft>
                <a:spcPts val="1000"/>
              </a:spcAft>
            </a:pPr>
            <a:r>
              <a:rPr lang="en-US" sz="1100" dirty="0">
                <a:effectLst/>
                <a:ea typeface="Times New Roman" panose="02020603050405020304" pitchFamily="18" charset="0"/>
                <a:cs typeface="Arial" panose="020B0604020202020204" pitchFamily="34" charset="0"/>
              </a:rPr>
              <a:t> </a:t>
            </a:r>
            <a:endParaRPr lang="en-IN" sz="1100" dirty="0">
              <a:effectLst/>
              <a:ea typeface="Times New Roman" panose="02020603050405020304" pitchFamily="18" charset="0"/>
              <a:cs typeface="Arial" panose="020B0604020202020204" pitchFamily="34" charset="0"/>
            </a:endParaRPr>
          </a:p>
        </p:txBody>
      </p:sp>
      <p:sp>
        <p:nvSpPr>
          <p:cNvPr id="14" name="Rectangle 13">
            <a:extLst>
              <a:ext uri="{FF2B5EF4-FFF2-40B4-BE49-F238E27FC236}">
                <a16:creationId xmlns:a16="http://schemas.microsoft.com/office/drawing/2014/main" id="{A764012B-D1C6-45A2-D0DE-B11A64E93279}"/>
              </a:ext>
            </a:extLst>
          </p:cNvPr>
          <p:cNvSpPr/>
          <p:nvPr/>
        </p:nvSpPr>
        <p:spPr>
          <a:xfrm rot="17861723">
            <a:off x="4852107" y="3629523"/>
            <a:ext cx="976364" cy="6094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1800" dirty="0">
                <a:effectLst/>
                <a:ea typeface="Times New Roman" panose="02020603050405020304" pitchFamily="18" charset="0"/>
                <a:cs typeface="Arial" panose="020B0604020202020204" pitchFamily="34" charset="0"/>
              </a:rPr>
              <a:t>Sensor4</a:t>
            </a:r>
            <a:endParaRPr lang="en-IN" sz="1100" dirty="0">
              <a:effectLst/>
              <a:ea typeface="Times New Roman" panose="02020603050405020304" pitchFamily="18" charset="0"/>
              <a:cs typeface="Arial" panose="020B0604020202020204" pitchFamily="34" charset="0"/>
            </a:endParaRPr>
          </a:p>
          <a:p>
            <a:pPr algn="ctr">
              <a:lnSpc>
                <a:spcPct val="115000"/>
              </a:lnSpc>
              <a:spcAft>
                <a:spcPts val="1000"/>
              </a:spcAft>
            </a:pPr>
            <a:r>
              <a:rPr lang="en-US" sz="1100" dirty="0">
                <a:effectLst/>
                <a:ea typeface="Times New Roman" panose="02020603050405020304" pitchFamily="18" charset="0"/>
                <a:cs typeface="Arial" panose="020B0604020202020204" pitchFamily="34" charset="0"/>
              </a:rPr>
              <a:t> </a:t>
            </a:r>
            <a:endParaRPr lang="en-IN" sz="1100" dirty="0">
              <a:effectLst/>
              <a:ea typeface="Times New Roman" panose="02020603050405020304" pitchFamily="18" charset="0"/>
              <a:cs typeface="Arial" panose="020B0604020202020204" pitchFamily="34" charset="0"/>
            </a:endParaRPr>
          </a:p>
        </p:txBody>
      </p:sp>
      <p:sp>
        <p:nvSpPr>
          <p:cNvPr id="15" name="Oval 14">
            <a:extLst>
              <a:ext uri="{FF2B5EF4-FFF2-40B4-BE49-F238E27FC236}">
                <a16:creationId xmlns:a16="http://schemas.microsoft.com/office/drawing/2014/main" id="{4F374CAF-0E27-0936-69A6-1C0C6F1686C8}"/>
              </a:ext>
            </a:extLst>
          </p:cNvPr>
          <p:cNvSpPr/>
          <p:nvPr/>
        </p:nvSpPr>
        <p:spPr>
          <a:xfrm>
            <a:off x="1083290" y="2923914"/>
            <a:ext cx="487570" cy="461359"/>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IN" dirty="0"/>
              <a:t>1</a:t>
            </a:r>
          </a:p>
        </p:txBody>
      </p:sp>
      <p:sp>
        <p:nvSpPr>
          <p:cNvPr id="16" name="Oval 15">
            <a:extLst>
              <a:ext uri="{FF2B5EF4-FFF2-40B4-BE49-F238E27FC236}">
                <a16:creationId xmlns:a16="http://schemas.microsoft.com/office/drawing/2014/main" id="{8EF3181A-EB2F-E0A1-B3EF-FD20C9CC1D83}"/>
              </a:ext>
            </a:extLst>
          </p:cNvPr>
          <p:cNvSpPr/>
          <p:nvPr/>
        </p:nvSpPr>
        <p:spPr>
          <a:xfrm>
            <a:off x="1739740" y="3847971"/>
            <a:ext cx="487570" cy="461359"/>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IN" dirty="0"/>
              <a:t>2</a:t>
            </a:r>
          </a:p>
        </p:txBody>
      </p:sp>
      <p:sp>
        <p:nvSpPr>
          <p:cNvPr id="17" name="Oval 16">
            <a:extLst>
              <a:ext uri="{FF2B5EF4-FFF2-40B4-BE49-F238E27FC236}">
                <a16:creationId xmlns:a16="http://schemas.microsoft.com/office/drawing/2014/main" id="{8DB9FFD0-5C4A-D58C-9FA9-2DD9B9842A30}"/>
              </a:ext>
            </a:extLst>
          </p:cNvPr>
          <p:cNvSpPr/>
          <p:nvPr/>
        </p:nvSpPr>
        <p:spPr>
          <a:xfrm>
            <a:off x="2942246" y="4145991"/>
            <a:ext cx="487570" cy="461359"/>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IN" dirty="0"/>
              <a:t>3</a:t>
            </a:r>
          </a:p>
        </p:txBody>
      </p:sp>
      <p:sp>
        <p:nvSpPr>
          <p:cNvPr id="18" name="Oval 17">
            <a:extLst>
              <a:ext uri="{FF2B5EF4-FFF2-40B4-BE49-F238E27FC236}">
                <a16:creationId xmlns:a16="http://schemas.microsoft.com/office/drawing/2014/main" id="{D043480E-2F12-0B7D-7BCF-96B95BB3A756}"/>
              </a:ext>
            </a:extLst>
          </p:cNvPr>
          <p:cNvSpPr/>
          <p:nvPr/>
        </p:nvSpPr>
        <p:spPr>
          <a:xfrm>
            <a:off x="3979775" y="3699998"/>
            <a:ext cx="487570" cy="461359"/>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IN" dirty="0"/>
              <a:t>4</a:t>
            </a:r>
          </a:p>
        </p:txBody>
      </p:sp>
      <p:cxnSp>
        <p:nvCxnSpPr>
          <p:cNvPr id="22" name="Straight Connector 21">
            <a:extLst>
              <a:ext uri="{FF2B5EF4-FFF2-40B4-BE49-F238E27FC236}">
                <a16:creationId xmlns:a16="http://schemas.microsoft.com/office/drawing/2014/main" id="{F1CC6B85-23CB-C476-9089-8F0C6CC7E31A}"/>
              </a:ext>
            </a:extLst>
          </p:cNvPr>
          <p:cNvCxnSpPr>
            <a:cxnSpLocks/>
            <a:stCxn id="16" idx="4"/>
          </p:cNvCxnSpPr>
          <p:nvPr/>
        </p:nvCxnSpPr>
        <p:spPr>
          <a:xfrm>
            <a:off x="1983525" y="4309330"/>
            <a:ext cx="1002024" cy="1858400"/>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AE623471-F916-1126-A303-E8D5ED5A5004}"/>
              </a:ext>
            </a:extLst>
          </p:cNvPr>
          <p:cNvCxnSpPr>
            <a:cxnSpLocks/>
            <a:stCxn id="17" idx="4"/>
          </p:cNvCxnSpPr>
          <p:nvPr/>
        </p:nvCxnSpPr>
        <p:spPr>
          <a:xfrm>
            <a:off x="3186031" y="4607350"/>
            <a:ext cx="10060" cy="1488852"/>
          </a:xfrm>
          <a:prstGeom prst="line">
            <a:avLst/>
          </a:prstGeom>
        </p:spPr>
        <p:style>
          <a:lnRef idx="1">
            <a:schemeClr val="dk1"/>
          </a:lnRef>
          <a:fillRef idx="0">
            <a:schemeClr val="dk1"/>
          </a:fillRef>
          <a:effectRef idx="0">
            <a:schemeClr val="dk1"/>
          </a:effectRef>
          <a:fontRef idx="minor">
            <a:schemeClr val="tx1"/>
          </a:fontRef>
        </p:style>
      </p:cxnSp>
      <p:sp>
        <p:nvSpPr>
          <p:cNvPr id="24" name="Text Box 20">
            <a:extLst>
              <a:ext uri="{FF2B5EF4-FFF2-40B4-BE49-F238E27FC236}">
                <a16:creationId xmlns:a16="http://schemas.microsoft.com/office/drawing/2014/main" id="{9CB732C9-3D19-2843-C8E1-40F45EAE893B}"/>
              </a:ext>
            </a:extLst>
          </p:cNvPr>
          <p:cNvSpPr txBox="1"/>
          <p:nvPr/>
        </p:nvSpPr>
        <p:spPr>
          <a:xfrm>
            <a:off x="1593021" y="6192766"/>
            <a:ext cx="3568123" cy="450629"/>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1000"/>
              </a:spcAft>
            </a:pPr>
            <a:r>
              <a:rPr lang="en-IN" sz="1400">
                <a:effectLst/>
                <a:latin typeface="Calibri" panose="020F0502020204030204" pitchFamily="34" charset="0"/>
                <a:ea typeface="Times New Roman" panose="02020603050405020304" pitchFamily="18" charset="0"/>
                <a:cs typeface="Arial" panose="020B0604020202020204" pitchFamily="34" charset="0"/>
              </a:rPr>
              <a:t>Vibration Motors -Haptic Feedback</a:t>
            </a:r>
            <a:endParaRPr lang="en-IN" sz="1100">
              <a:effectLst/>
              <a:latin typeface="Calibri" panose="020F0502020204030204" pitchFamily="34" charset="0"/>
              <a:ea typeface="Times New Roman" panose="02020603050405020304" pitchFamily="18" charset="0"/>
              <a:cs typeface="Arial" panose="020B0604020202020204" pitchFamily="34" charset="0"/>
            </a:endParaRPr>
          </a:p>
        </p:txBody>
      </p:sp>
      <p:sp>
        <p:nvSpPr>
          <p:cNvPr id="25" name="Text Box 21">
            <a:extLst>
              <a:ext uri="{FF2B5EF4-FFF2-40B4-BE49-F238E27FC236}">
                <a16:creationId xmlns:a16="http://schemas.microsoft.com/office/drawing/2014/main" id="{9B227648-FC35-F41B-910D-DF63864973E0}"/>
              </a:ext>
            </a:extLst>
          </p:cNvPr>
          <p:cNvSpPr txBox="1"/>
          <p:nvPr/>
        </p:nvSpPr>
        <p:spPr>
          <a:xfrm>
            <a:off x="573558" y="964033"/>
            <a:ext cx="4975426" cy="30042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1000"/>
              </a:spcAft>
            </a:pPr>
            <a:r>
              <a:rPr lang="en-IN" sz="1400" dirty="0">
                <a:effectLst/>
                <a:latin typeface="Calibri" panose="020F0502020204030204" pitchFamily="34" charset="0"/>
                <a:ea typeface="Times New Roman" panose="02020603050405020304" pitchFamily="18" charset="0"/>
                <a:cs typeface="Arial" panose="020B0604020202020204" pitchFamily="34" charset="0"/>
              </a:rPr>
              <a:t>Fig 1. Design of the Head Band</a:t>
            </a:r>
            <a:endParaRPr lang="en-IN" sz="1100" dirty="0">
              <a:effectLst/>
              <a:latin typeface="Calibri" panose="020F0502020204030204" pitchFamily="34" charset="0"/>
              <a:ea typeface="Times New Roman" panose="02020603050405020304" pitchFamily="18" charset="0"/>
              <a:cs typeface="Arial" panose="020B0604020202020204" pitchFamily="34" charset="0"/>
            </a:endParaRPr>
          </a:p>
        </p:txBody>
      </p:sp>
      <p:sp>
        <p:nvSpPr>
          <p:cNvPr id="28" name="Oval 27">
            <a:extLst>
              <a:ext uri="{FF2B5EF4-FFF2-40B4-BE49-F238E27FC236}">
                <a16:creationId xmlns:a16="http://schemas.microsoft.com/office/drawing/2014/main" id="{784AAAD8-D736-D9AA-1507-FC38D9E02EA5}"/>
              </a:ext>
            </a:extLst>
          </p:cNvPr>
          <p:cNvSpPr/>
          <p:nvPr/>
        </p:nvSpPr>
        <p:spPr>
          <a:xfrm>
            <a:off x="4356008" y="2754954"/>
            <a:ext cx="487570" cy="461359"/>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IN" dirty="0"/>
              <a:t>5</a:t>
            </a:r>
          </a:p>
        </p:txBody>
      </p:sp>
      <p:pic>
        <p:nvPicPr>
          <p:cNvPr id="29" name="Picture 28">
            <a:extLst>
              <a:ext uri="{FF2B5EF4-FFF2-40B4-BE49-F238E27FC236}">
                <a16:creationId xmlns:a16="http://schemas.microsoft.com/office/drawing/2014/main" id="{E489275C-5F8F-4113-AAE9-3A924A97CB9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601274" y="-48944"/>
            <a:ext cx="3465716" cy="3203537"/>
          </a:xfrm>
          <a:prstGeom prst="rect">
            <a:avLst/>
          </a:prstGeom>
          <a:noFill/>
          <a:ln>
            <a:noFill/>
          </a:ln>
        </p:spPr>
      </p:pic>
      <p:pic>
        <p:nvPicPr>
          <p:cNvPr id="30" name="Picture 29">
            <a:extLst>
              <a:ext uri="{FF2B5EF4-FFF2-40B4-BE49-F238E27FC236}">
                <a16:creationId xmlns:a16="http://schemas.microsoft.com/office/drawing/2014/main" id="{C70B8EC3-10B0-4FDE-27B9-286764D3C41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640246" y="3211815"/>
            <a:ext cx="3568123" cy="3501766"/>
          </a:xfrm>
          <a:prstGeom prst="rect">
            <a:avLst/>
          </a:prstGeom>
          <a:noFill/>
          <a:ln>
            <a:noFill/>
          </a:ln>
        </p:spPr>
      </p:pic>
    </p:spTree>
    <p:extLst>
      <p:ext uri="{BB962C8B-B14F-4D97-AF65-F5344CB8AC3E}">
        <p14:creationId xmlns:p14="http://schemas.microsoft.com/office/powerpoint/2010/main" val="8325245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EEBD6-2356-BA28-53EB-D9CE0F89C64C}"/>
              </a:ext>
            </a:extLst>
          </p:cNvPr>
          <p:cNvSpPr>
            <a:spLocks noGrp="1"/>
          </p:cNvSpPr>
          <p:nvPr>
            <p:ph type="title"/>
          </p:nvPr>
        </p:nvSpPr>
        <p:spPr>
          <a:xfrm>
            <a:off x="87086" y="0"/>
            <a:ext cx="10058400" cy="811763"/>
          </a:xfrm>
        </p:spPr>
        <p:txBody>
          <a:bodyPr/>
          <a:lstStyle/>
          <a:p>
            <a:r>
              <a:rPr lang="en-IN" dirty="0"/>
              <a:t>- </a:t>
            </a:r>
            <a:r>
              <a:rPr lang="en-IN" b="1" u="sng" dirty="0"/>
              <a:t>DESIGN ELEMENTS</a:t>
            </a:r>
          </a:p>
        </p:txBody>
      </p:sp>
      <p:sp>
        <p:nvSpPr>
          <p:cNvPr id="3" name="Content Placeholder 2">
            <a:extLst>
              <a:ext uri="{FF2B5EF4-FFF2-40B4-BE49-F238E27FC236}">
                <a16:creationId xmlns:a16="http://schemas.microsoft.com/office/drawing/2014/main" id="{03D4AC6E-FACC-FBED-A81F-545CA0EB8042}"/>
              </a:ext>
            </a:extLst>
          </p:cNvPr>
          <p:cNvSpPr>
            <a:spLocks noGrp="1"/>
          </p:cNvSpPr>
          <p:nvPr>
            <p:ph idx="1"/>
          </p:nvPr>
        </p:nvSpPr>
        <p:spPr>
          <a:xfrm>
            <a:off x="87086" y="979713"/>
            <a:ext cx="12017828" cy="5467739"/>
          </a:xfrm>
        </p:spPr>
        <p:txBody>
          <a:bodyPr>
            <a:normAutofit lnSpcReduction="10000"/>
          </a:bodyPr>
          <a:lstStyle/>
          <a:p>
            <a:pPr marL="0" marR="12700" lvl="0" indent="0">
              <a:lnSpc>
                <a:spcPct val="98000"/>
              </a:lnSpc>
              <a:spcAft>
                <a:spcPts val="1000"/>
              </a:spcAft>
              <a:buNone/>
            </a:pPr>
            <a:r>
              <a:rPr lang="en-US" sz="2500" b="1" dirty="0">
                <a:effectLst/>
                <a:latin typeface="Times New Roman" panose="02020603050405020304" pitchFamily="18" charset="0"/>
                <a:ea typeface="Times New Roman" panose="02020603050405020304" pitchFamily="18" charset="0"/>
                <a:cs typeface="Arial" panose="020B0604020202020204" pitchFamily="34" charset="0"/>
              </a:rPr>
              <a:t>Ultrasonic sensor: </a:t>
            </a:r>
            <a:r>
              <a:rPr lang="en-US" sz="2500" dirty="0">
                <a:effectLst/>
                <a:latin typeface="Times New Roman" panose="02020603050405020304" pitchFamily="18" charset="0"/>
                <a:ea typeface="Times New Roman" panose="02020603050405020304" pitchFamily="18" charset="0"/>
                <a:cs typeface="Arial" panose="020B0604020202020204" pitchFamily="34" charset="0"/>
              </a:rPr>
              <a:t>Ultra sonic sensor suit the best for this  project as it  can detect any object that lies on the ground, situated a distance of certain meters from the user. The sensor will then detect the presence of any object that lies within that meters by detecting the reflected sound beam. </a:t>
            </a:r>
          </a:p>
          <a:p>
            <a:pPr marL="0" marR="12700" lvl="0" indent="0">
              <a:lnSpc>
                <a:spcPct val="98000"/>
              </a:lnSpc>
              <a:spcAft>
                <a:spcPts val="1000"/>
              </a:spcAft>
              <a:buNone/>
            </a:pPr>
            <a:r>
              <a:rPr lang="en-US" sz="2500" b="1" dirty="0">
                <a:effectLst/>
                <a:latin typeface="Times New Roman" panose="02020603050405020304" pitchFamily="18" charset="0"/>
                <a:ea typeface="Times New Roman" panose="02020603050405020304" pitchFamily="18" charset="0"/>
                <a:cs typeface="Arial" panose="020B0604020202020204" pitchFamily="34" charset="0"/>
              </a:rPr>
              <a:t>Microcontroller chip</a:t>
            </a:r>
            <a:r>
              <a:rPr lang="en-IN" sz="2500" b="1" dirty="0">
                <a:latin typeface="Calibri" panose="020F0502020204030204" pitchFamily="34" charset="0"/>
                <a:ea typeface="Times New Roman" panose="02020603050405020304" pitchFamily="18" charset="0"/>
                <a:cs typeface="Arial" panose="020B0604020202020204" pitchFamily="34" charset="0"/>
              </a:rPr>
              <a:t>: </a:t>
            </a:r>
            <a:r>
              <a:rPr lang="en-US" sz="2500" dirty="0">
                <a:effectLst/>
                <a:latin typeface="Times New Roman" panose="02020603050405020304" pitchFamily="18" charset="0"/>
                <a:ea typeface="Times New Roman" panose="02020603050405020304" pitchFamily="18" charset="0"/>
                <a:cs typeface="Arial" panose="020B0604020202020204" pitchFamily="34" charset="0"/>
              </a:rPr>
              <a:t>Both  the  sensors  and  the  vibration  interface  would  be  controlled through microcontroller. One of the biggest microcontroller names in the market is the Arduino family, with over 20 different board models. To meet the design spec of being lightweight and portable, the Arduino Mini Pro was chosen. </a:t>
            </a:r>
          </a:p>
          <a:p>
            <a:pPr marL="73660" marR="12700" indent="0">
              <a:lnSpc>
                <a:spcPct val="98000"/>
              </a:lnSpc>
              <a:spcAft>
                <a:spcPts val="1000"/>
              </a:spcAft>
              <a:buNone/>
            </a:pPr>
            <a:r>
              <a:rPr lang="en-US" sz="2500" b="1" dirty="0">
                <a:effectLst/>
                <a:latin typeface="Times New Roman" panose="02020603050405020304" pitchFamily="18" charset="0"/>
                <a:ea typeface="Times New Roman" panose="02020603050405020304" pitchFamily="18" charset="0"/>
                <a:cs typeface="Arial" panose="020B0604020202020204" pitchFamily="34" charset="0"/>
              </a:rPr>
              <a:t>Vibrating motor</a:t>
            </a:r>
            <a:r>
              <a:rPr lang="en-IN" sz="2500" b="1" dirty="0">
                <a:latin typeface="Calibri" panose="020F0502020204030204" pitchFamily="34" charset="0"/>
                <a:ea typeface="Times New Roman" panose="02020603050405020304" pitchFamily="18" charset="0"/>
                <a:cs typeface="Arial" panose="020B0604020202020204" pitchFamily="34" charset="0"/>
              </a:rPr>
              <a:t>: </a:t>
            </a:r>
            <a:r>
              <a:rPr lang="en-US" sz="2500" dirty="0">
                <a:effectLst/>
                <a:latin typeface="Times New Roman" panose="02020603050405020304" pitchFamily="18" charset="0"/>
                <a:ea typeface="Times New Roman" panose="02020603050405020304" pitchFamily="18" charset="0"/>
                <a:cs typeface="Arial" panose="020B0604020202020204" pitchFamily="34" charset="0"/>
              </a:rPr>
              <a:t>To determine how the device would alert the user the proximity of objects first, audio signals were considered. However, an audio signal would be difficult to hear in a loud area and cause confusion to the user. A good alternative to audio signals would be a vibrating interface. The vibration interface would indicate to the user the proximity of an object with different vibration intensities and speeds. </a:t>
            </a:r>
            <a:endParaRPr lang="en-IN" sz="2500" dirty="0">
              <a:effectLst/>
              <a:latin typeface="Calibri" panose="020F0502020204030204" pitchFamily="34" charset="0"/>
              <a:ea typeface="Times New Roman" panose="02020603050405020304" pitchFamily="18" charset="0"/>
              <a:cs typeface="Arial" panose="020B0604020202020204" pitchFamily="34" charset="0"/>
            </a:endParaRPr>
          </a:p>
          <a:p>
            <a:endParaRPr lang="en-IN" dirty="0"/>
          </a:p>
        </p:txBody>
      </p:sp>
    </p:spTree>
    <p:extLst>
      <p:ext uri="{BB962C8B-B14F-4D97-AF65-F5344CB8AC3E}">
        <p14:creationId xmlns:p14="http://schemas.microsoft.com/office/powerpoint/2010/main" val="41008213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EEBD6-2356-BA28-53EB-D9CE0F89C64C}"/>
              </a:ext>
            </a:extLst>
          </p:cNvPr>
          <p:cNvSpPr>
            <a:spLocks noGrp="1"/>
          </p:cNvSpPr>
          <p:nvPr>
            <p:ph type="title"/>
          </p:nvPr>
        </p:nvSpPr>
        <p:spPr>
          <a:xfrm>
            <a:off x="87086" y="0"/>
            <a:ext cx="10058400" cy="811763"/>
          </a:xfrm>
        </p:spPr>
        <p:txBody>
          <a:bodyPr/>
          <a:lstStyle/>
          <a:p>
            <a:r>
              <a:rPr lang="en-IN" dirty="0"/>
              <a:t>- </a:t>
            </a:r>
            <a:r>
              <a:rPr lang="en-IN" b="1" u="sng" dirty="0"/>
              <a:t>THE POWER OF VIBRATIONS</a:t>
            </a:r>
          </a:p>
        </p:txBody>
      </p:sp>
      <p:sp>
        <p:nvSpPr>
          <p:cNvPr id="3" name="Content Placeholder 2">
            <a:extLst>
              <a:ext uri="{FF2B5EF4-FFF2-40B4-BE49-F238E27FC236}">
                <a16:creationId xmlns:a16="http://schemas.microsoft.com/office/drawing/2014/main" id="{03D4AC6E-FACC-FBED-A81F-545CA0EB8042}"/>
              </a:ext>
            </a:extLst>
          </p:cNvPr>
          <p:cNvSpPr>
            <a:spLocks noGrp="1"/>
          </p:cNvSpPr>
          <p:nvPr>
            <p:ph idx="1"/>
          </p:nvPr>
        </p:nvSpPr>
        <p:spPr>
          <a:xfrm>
            <a:off x="87086" y="811762"/>
            <a:ext cx="12017828" cy="5467739"/>
          </a:xfrm>
        </p:spPr>
        <p:txBody>
          <a:bodyPr>
            <a:normAutofit fontScale="70000" lnSpcReduction="20000"/>
          </a:bodyPr>
          <a:lstStyle/>
          <a:p>
            <a:pPr marR="88900" algn="just">
              <a:lnSpc>
                <a:spcPct val="150000"/>
              </a:lnSpc>
              <a:spcAft>
                <a:spcPts val="1000"/>
              </a:spcAft>
            </a:pP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dirty="0">
                <a:latin typeface="Times New Roman" panose="02020603050405020304" pitchFamily="18" charset="0"/>
                <a:ea typeface="Times New Roman" panose="02020603050405020304" pitchFamily="18" charset="0"/>
                <a:cs typeface="Times New Roman" panose="02020603050405020304" pitchFamily="18" charset="0"/>
              </a:rPr>
              <a:t>A</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fter our sense of sight, the second most powerful sense of human is touch:</a:t>
            </a:r>
            <a:r>
              <a:rPr lang="en-US" b="1" dirty="0">
                <a:effectLst/>
                <a:latin typeface="Times New Roman" panose="02020603050405020304" pitchFamily="18" charset="0"/>
                <a:ea typeface="Times New Roman" panose="02020603050405020304" pitchFamily="18" charset="0"/>
                <a:cs typeface="Times New Roman" panose="02020603050405020304" pitchFamily="18" charset="0"/>
              </a:rPr>
              <a:t> Vibrations</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a:solidFill>
                  <a:srgbClr val="19171A"/>
                </a:solidFill>
                <a:latin typeface="Times New Roman" panose="02020603050405020304" pitchFamily="18" charset="0"/>
                <a:ea typeface="Times New Roman" panose="02020603050405020304" pitchFamily="18" charset="0"/>
                <a:cs typeface="Times New Roman" panose="02020603050405020304" pitchFamily="18" charset="0"/>
              </a:rPr>
              <a:t>T</a:t>
            </a:r>
            <a:r>
              <a:rPr lang="en-US" b="0" i="0" dirty="0">
                <a:solidFill>
                  <a:srgbClr val="19171A"/>
                </a:solidFill>
                <a:effectLst/>
                <a:latin typeface="Times New Roman" panose="02020603050405020304" pitchFamily="18" charset="0"/>
                <a:cs typeface="Times New Roman" panose="02020603050405020304" pitchFamily="18" charset="0"/>
              </a:rPr>
              <a:t>ouch is fundamental to everything we think and feel, how we communicate and bond. touch can have powerful psychological effects on both the giver and the recipient. it conveys a lot of unsaid information.</a:t>
            </a:r>
          </a:p>
          <a:p>
            <a:pPr marR="88900" algn="just">
              <a:lnSpc>
                <a:spcPct val="150000"/>
              </a:lnSpc>
              <a:spcAft>
                <a:spcPts val="1000"/>
              </a:spcAft>
            </a:pPr>
            <a:r>
              <a:rPr lang="en-US" dirty="0">
                <a:solidFill>
                  <a:srgbClr val="19171A"/>
                </a:solidFill>
                <a:latin typeface="Times New Roman" panose="02020603050405020304" pitchFamily="18" charset="0"/>
                <a:ea typeface="Times New Roman" panose="02020603050405020304" pitchFamily="18" charset="0"/>
                <a:cs typeface="Times New Roman" panose="02020603050405020304" pitchFamily="18" charset="0"/>
              </a:rPr>
              <a:t>- Vibrations if a form of touch that can convey information in a very effective and quick responsive way. It Requires least processing time compared to audio, smell or any other sensory.</a:t>
            </a:r>
          </a:p>
          <a:p>
            <a:pPr marR="88900" algn="just">
              <a:lnSpc>
                <a:spcPct val="150000"/>
              </a:lnSpc>
              <a:spcAft>
                <a:spcPts val="1000"/>
              </a:spcAft>
            </a:pPr>
            <a:r>
              <a:rPr lang="en-US" dirty="0">
                <a:solidFill>
                  <a:srgbClr val="19171A"/>
                </a:solidFill>
                <a:effectLst/>
                <a:latin typeface="Times New Roman" panose="02020603050405020304" pitchFamily="18" charset="0"/>
                <a:ea typeface="Times New Roman" panose="02020603050405020304" pitchFamily="18" charset="0"/>
                <a:cs typeface="Times New Roman" panose="02020603050405020304" pitchFamily="18" charset="0"/>
              </a:rPr>
              <a:t>- Our main objective of this </a:t>
            </a:r>
            <a:r>
              <a:rPr lang="en-US" dirty="0">
                <a:solidFill>
                  <a:srgbClr val="19171A"/>
                </a:solidFill>
                <a:latin typeface="Times New Roman" panose="02020603050405020304" pitchFamily="18" charset="0"/>
                <a:ea typeface="Times New Roman" panose="02020603050405020304" pitchFamily="18" charset="0"/>
                <a:cs typeface="Times New Roman" panose="02020603050405020304" pitchFamily="18" charset="0"/>
              </a:rPr>
              <a:t>project was to demonstrate the power of vibrations and how powerful and effective it is in conveying information.</a:t>
            </a:r>
            <a:endParaRPr lang="en-US"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R="88900" algn="just">
              <a:lnSpc>
                <a:spcPct val="150000"/>
              </a:lnSpc>
              <a:spcAft>
                <a:spcPts val="1000"/>
              </a:spcAft>
            </a:pPr>
            <a:r>
              <a:rPr lang="en-US" dirty="0">
                <a:effectLst/>
                <a:latin typeface="Times New Roman" panose="02020603050405020304" pitchFamily="18" charset="0"/>
                <a:ea typeface="Arial" panose="020B0604020202020204" pitchFamily="34" charset="0"/>
                <a:cs typeface="Times New Roman" panose="02020603050405020304" pitchFamily="18" charset="0"/>
              </a:rPr>
              <a:t>- The vibrations produced in the project are multi-frequency multi pattern, that is calculated by an algorithm, which tells faster and more intense vibrations if the object is very close.</a:t>
            </a:r>
            <a:r>
              <a:rPr lang="en-IN" dirty="0">
                <a:latin typeface="Times New Roman" panose="02020603050405020304" pitchFamily="18" charset="0"/>
                <a:ea typeface="Arial" panose="020B0604020202020204" pitchFamily="34" charset="0"/>
                <a:cs typeface="Times New Roman" panose="02020603050405020304" pitchFamily="18" charset="0"/>
              </a:rPr>
              <a:t> </a:t>
            </a:r>
            <a:r>
              <a:rPr lang="en-US" dirty="0">
                <a:effectLst/>
                <a:latin typeface="Times New Roman" panose="02020603050405020304" pitchFamily="18" charset="0"/>
                <a:ea typeface="Arial" panose="020B0604020202020204" pitchFamily="34" charset="0"/>
                <a:cs typeface="Times New Roman" panose="02020603050405020304" pitchFamily="18" charset="0"/>
              </a:rPr>
              <a:t>This project hopes to produce quick detections and aims to produce more RESPONSE TIME than other navigational assistance. </a:t>
            </a:r>
            <a:endParaRPr lang="en-IN"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6418544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EEBD6-2356-BA28-53EB-D9CE0F89C64C}"/>
              </a:ext>
            </a:extLst>
          </p:cNvPr>
          <p:cNvSpPr>
            <a:spLocks noGrp="1"/>
          </p:cNvSpPr>
          <p:nvPr>
            <p:ph type="title"/>
          </p:nvPr>
        </p:nvSpPr>
        <p:spPr>
          <a:xfrm>
            <a:off x="87086" y="0"/>
            <a:ext cx="10058400" cy="811763"/>
          </a:xfrm>
        </p:spPr>
        <p:txBody>
          <a:bodyPr/>
          <a:lstStyle/>
          <a:p>
            <a:r>
              <a:rPr lang="en-IN" dirty="0"/>
              <a:t>- </a:t>
            </a:r>
            <a:r>
              <a:rPr lang="en-IN" b="1" u="sng" dirty="0"/>
              <a:t>CODE &amp; SOFTWARE</a:t>
            </a:r>
          </a:p>
        </p:txBody>
      </p:sp>
      <p:sp>
        <p:nvSpPr>
          <p:cNvPr id="3" name="Content Placeholder 2">
            <a:extLst>
              <a:ext uri="{FF2B5EF4-FFF2-40B4-BE49-F238E27FC236}">
                <a16:creationId xmlns:a16="http://schemas.microsoft.com/office/drawing/2014/main" id="{03D4AC6E-FACC-FBED-A81F-545CA0EB8042}"/>
              </a:ext>
            </a:extLst>
          </p:cNvPr>
          <p:cNvSpPr>
            <a:spLocks noGrp="1"/>
          </p:cNvSpPr>
          <p:nvPr>
            <p:ph idx="1"/>
          </p:nvPr>
        </p:nvSpPr>
        <p:spPr>
          <a:xfrm>
            <a:off x="87086" y="811762"/>
            <a:ext cx="12017828" cy="5467739"/>
          </a:xfrm>
        </p:spPr>
        <p:txBody>
          <a:bodyPr>
            <a:normAutofit/>
          </a:bodyPr>
          <a:lstStyle/>
          <a:p>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b="1" dirty="0">
                <a:effectLst/>
                <a:latin typeface="Times New Roman" panose="02020603050405020304" pitchFamily="18" charset="0"/>
                <a:ea typeface="Times New Roman" panose="02020603050405020304" pitchFamily="18" charset="0"/>
                <a:cs typeface="Times New Roman" panose="02020603050405020304" pitchFamily="18" charset="0"/>
              </a:rPr>
              <a:t>We used Arduino Hardware and Software as a standard development procedure that utilized </a:t>
            </a:r>
            <a:r>
              <a:rPr lang="en-US" b="1" dirty="0">
                <a:latin typeface="Times New Roman" panose="02020603050405020304" pitchFamily="18" charset="0"/>
                <a:ea typeface="Times New Roman" panose="02020603050405020304" pitchFamily="18" charset="0"/>
                <a:cs typeface="Times New Roman" panose="02020603050405020304" pitchFamily="18" charset="0"/>
              </a:rPr>
              <a:t>engineering and Diploma Learning Tools.</a:t>
            </a:r>
            <a:r>
              <a:rPr lang="en-US" b="1" dirty="0">
                <a:effectLst/>
                <a:latin typeface="Times New Roman" panose="02020603050405020304" pitchFamily="18" charset="0"/>
                <a:ea typeface="Times New Roman" panose="02020603050405020304" pitchFamily="18" charset="0"/>
                <a:cs typeface="Times New Roman" panose="02020603050405020304" pitchFamily="18" charset="0"/>
              </a:rPr>
              <a:t> </a:t>
            </a:r>
          </a:p>
          <a:p>
            <a:r>
              <a:rPr lang="en-US" b="1" dirty="0">
                <a:effectLst/>
                <a:latin typeface="Times New Roman" panose="02020603050405020304" pitchFamily="18" charset="0"/>
                <a:ea typeface="Times New Roman" panose="02020603050405020304" pitchFamily="18" charset="0"/>
                <a:cs typeface="Arial" panose="020B0604020202020204" pitchFamily="34" charset="0"/>
              </a:rPr>
              <a:t>Arduino  IDE  is  the  software  that  is  used  to  develop  the  source  code  of the microcontroller. It is chosen because it is widely used and the language is easy to understand. It is compatible for various kinds of microchip development system tools. A cable &amp; driver is used for connecting Arduino software to the system.</a:t>
            </a:r>
          </a:p>
          <a:p>
            <a:r>
              <a:rPr lang="en-US" b="1" dirty="0">
                <a:latin typeface="Times New Roman" panose="02020603050405020304" pitchFamily="18" charset="0"/>
                <a:ea typeface="Times New Roman" panose="02020603050405020304" pitchFamily="18" charset="0"/>
                <a:cs typeface="Arial" panose="020B0604020202020204" pitchFamily="34" charset="0"/>
              </a:rPr>
              <a:t>- </a:t>
            </a:r>
            <a:r>
              <a:rPr lang="en-US" b="1" dirty="0">
                <a:solidFill>
                  <a:srgbClr val="333333"/>
                </a:solidFill>
                <a:effectLst/>
                <a:latin typeface="Times New Roman" panose="02020603050405020304" pitchFamily="18" charset="0"/>
                <a:ea typeface="Times New Roman" panose="02020603050405020304" pitchFamily="18" charset="0"/>
              </a:rPr>
              <a:t>Arduino IDE uses a simplified version of C++, making it easier to learn to program. Finally, Arduino provides a standard form factor that breaks out the functions of the micro-controller into a more accessible package.</a:t>
            </a:r>
            <a:endParaRPr lang="en-IN" b="1" dirty="0">
              <a:effectLst/>
              <a:latin typeface="Times New Roman" panose="02020603050405020304" pitchFamily="18" charset="0"/>
              <a:ea typeface="Times New Roman" panose="02020603050405020304" pitchFamily="18" charset="0"/>
            </a:endParaRPr>
          </a:p>
          <a:p>
            <a:pPr marL="0" indent="0">
              <a:buNone/>
            </a:pPr>
            <a:endParaRPr lang="en-IN" sz="2800" dirty="0">
              <a:effectLst/>
              <a:latin typeface="Calibri" panose="020F0502020204030204" pitchFamily="34" charset="0"/>
              <a:ea typeface="Times New Roman" panose="02020603050405020304" pitchFamily="18" charset="0"/>
              <a:cs typeface="Arial" panose="020B0604020202020204" pitchFamily="34" charset="0"/>
            </a:endParaRPr>
          </a:p>
          <a:p>
            <a:endParaRPr lang="en-IN" dirty="0"/>
          </a:p>
        </p:txBody>
      </p:sp>
      <p:pic>
        <p:nvPicPr>
          <p:cNvPr id="5" name="Picture 4">
            <a:extLst>
              <a:ext uri="{FF2B5EF4-FFF2-40B4-BE49-F238E27FC236}">
                <a16:creationId xmlns:a16="http://schemas.microsoft.com/office/drawing/2014/main" id="{39DCFF40-6973-A2F4-A608-C135219A82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329" y="3493149"/>
            <a:ext cx="6767672" cy="3364851"/>
          </a:xfrm>
          <a:prstGeom prst="rect">
            <a:avLst/>
          </a:prstGeom>
        </p:spPr>
      </p:pic>
      <p:pic>
        <p:nvPicPr>
          <p:cNvPr id="6" name="Picture 5">
            <a:extLst>
              <a:ext uri="{FF2B5EF4-FFF2-40B4-BE49-F238E27FC236}">
                <a16:creationId xmlns:a16="http://schemas.microsoft.com/office/drawing/2014/main" id="{84073DE2-6165-C82D-E522-44CF1C02A1E4}"/>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854758" y="3834881"/>
            <a:ext cx="5205399" cy="2733870"/>
          </a:xfrm>
          <a:prstGeom prst="rect">
            <a:avLst/>
          </a:prstGeom>
          <a:noFill/>
          <a:ln>
            <a:noFill/>
          </a:ln>
        </p:spPr>
      </p:pic>
    </p:spTree>
    <p:extLst>
      <p:ext uri="{BB962C8B-B14F-4D97-AF65-F5344CB8AC3E}">
        <p14:creationId xmlns:p14="http://schemas.microsoft.com/office/powerpoint/2010/main" val="10161682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EEBD6-2356-BA28-53EB-D9CE0F89C64C}"/>
              </a:ext>
            </a:extLst>
          </p:cNvPr>
          <p:cNvSpPr>
            <a:spLocks noGrp="1"/>
          </p:cNvSpPr>
          <p:nvPr>
            <p:ph type="title"/>
          </p:nvPr>
        </p:nvSpPr>
        <p:spPr>
          <a:xfrm>
            <a:off x="87086" y="190111"/>
            <a:ext cx="10969690" cy="776775"/>
          </a:xfrm>
        </p:spPr>
        <p:txBody>
          <a:bodyPr>
            <a:normAutofit/>
          </a:bodyPr>
          <a:lstStyle/>
          <a:p>
            <a:r>
              <a:rPr lang="en-IN" dirty="0"/>
              <a:t> </a:t>
            </a:r>
            <a:r>
              <a:rPr lang="en-IN" b="1" u="sng" dirty="0"/>
              <a:t>OUR ALGORITHM</a:t>
            </a:r>
          </a:p>
        </p:txBody>
      </p:sp>
      <p:sp>
        <p:nvSpPr>
          <p:cNvPr id="3" name="Content Placeholder 2">
            <a:extLst>
              <a:ext uri="{FF2B5EF4-FFF2-40B4-BE49-F238E27FC236}">
                <a16:creationId xmlns:a16="http://schemas.microsoft.com/office/drawing/2014/main" id="{03D4AC6E-FACC-FBED-A81F-545CA0EB8042}"/>
              </a:ext>
            </a:extLst>
          </p:cNvPr>
          <p:cNvSpPr>
            <a:spLocks noGrp="1"/>
          </p:cNvSpPr>
          <p:nvPr>
            <p:ph idx="1"/>
          </p:nvPr>
        </p:nvSpPr>
        <p:spPr>
          <a:xfrm>
            <a:off x="87086" y="811762"/>
            <a:ext cx="8170506" cy="5467739"/>
          </a:xfrm>
        </p:spPr>
        <p:txBody>
          <a:bodyPr>
            <a:normAutofit fontScale="77500" lnSpcReduction="20000"/>
          </a:bodyPr>
          <a:lstStyle/>
          <a:p>
            <a:endParaRPr lang="en-IN" sz="2800" dirty="0">
              <a:effectLst/>
              <a:latin typeface="Calibri" panose="020F0502020204030204" pitchFamily="34" charset="0"/>
              <a:ea typeface="Times New Roman" panose="02020603050405020304" pitchFamily="18" charset="0"/>
              <a:cs typeface="Arial" panose="020B0604020202020204" pitchFamily="34" charset="0"/>
            </a:endParaRPr>
          </a:p>
          <a:p>
            <a:r>
              <a:rPr lang="en-IN" sz="2800" b="1" dirty="0">
                <a:effectLst/>
                <a:latin typeface="Calibri" panose="020F0502020204030204" pitchFamily="34" charset="0"/>
                <a:ea typeface="Times New Roman" panose="02020603050405020304" pitchFamily="18" charset="0"/>
                <a:cs typeface="Arial" panose="020B0604020202020204" pitchFamily="34" charset="0"/>
              </a:rPr>
              <a:t>WE DIVIDE THE AREA INTO FOUR PARTS WITH FOUR SENSORS. EACH SENSOR DETECTING OBJECTS IN ITS RANGE.</a:t>
            </a:r>
          </a:p>
          <a:p>
            <a:r>
              <a:rPr lang="en-IN" sz="2800" b="1" dirty="0">
                <a:effectLst/>
                <a:latin typeface="Calibri" panose="020F0502020204030204" pitchFamily="34" charset="0"/>
                <a:ea typeface="Times New Roman" panose="02020603050405020304" pitchFamily="18" charset="0"/>
                <a:cs typeface="Arial" panose="020B0604020202020204" pitchFamily="34" charset="0"/>
              </a:rPr>
              <a:t>THEN WE EMPLOY SPECIAL COMBINATIONAL ALGORITHM TO CLASSIFY THE OBJECT AND CALCULATE THE RATE OF THE VIBRATION AND WHICH MOTORS TO VIBRATE.</a:t>
            </a:r>
          </a:p>
          <a:p>
            <a:r>
              <a:rPr lang="en-IN" sz="2800" dirty="0">
                <a:effectLst/>
                <a:latin typeface="Calibri" panose="020F0502020204030204" pitchFamily="34" charset="0"/>
                <a:ea typeface="Times New Roman" panose="02020603050405020304" pitchFamily="18" charset="0"/>
                <a:cs typeface="Arial" panose="020B0604020202020204" pitchFamily="34" charset="0"/>
              </a:rPr>
              <a:t>ALGORITHM:</a:t>
            </a:r>
          </a:p>
          <a:p>
            <a:pPr>
              <a:lnSpc>
                <a:spcPct val="115000"/>
              </a:lnSpc>
              <a:spcAft>
                <a:spcPts val="1000"/>
              </a:spcAft>
            </a:pPr>
            <a:r>
              <a:rPr lang="en-IN" sz="2800" dirty="0">
                <a:effectLst/>
                <a:latin typeface="Times New Roman" panose="02020603050405020304" pitchFamily="18" charset="0"/>
                <a:ea typeface="Times New Roman" panose="02020603050405020304" pitchFamily="18" charset="0"/>
                <a:cs typeface="Arial" panose="020B0604020202020204" pitchFamily="34" charset="0"/>
              </a:rPr>
              <a:t>STEP 1: GATHER RAW DISTANCES DATA FROM SENSOR</a:t>
            </a:r>
            <a:endParaRPr lang="en-IN" sz="2800" dirty="0">
              <a:effectLst/>
              <a:latin typeface="Calibri" panose="020F0502020204030204" pitchFamily="34" charset="0"/>
              <a:ea typeface="Times New Roman" panose="02020603050405020304" pitchFamily="18" charset="0"/>
              <a:cs typeface="Arial" panose="020B0604020202020204" pitchFamily="34" charset="0"/>
            </a:endParaRPr>
          </a:p>
          <a:p>
            <a:pPr>
              <a:lnSpc>
                <a:spcPct val="115000"/>
              </a:lnSpc>
              <a:spcAft>
                <a:spcPts val="1000"/>
              </a:spcAft>
            </a:pPr>
            <a:r>
              <a:rPr lang="en-IN" sz="2800" dirty="0">
                <a:effectLst/>
                <a:latin typeface="Times New Roman" panose="02020603050405020304" pitchFamily="18" charset="0"/>
                <a:ea typeface="Times New Roman" panose="02020603050405020304" pitchFamily="18" charset="0"/>
                <a:cs typeface="Arial" panose="020B0604020202020204" pitchFamily="34" charset="0"/>
              </a:rPr>
              <a:t>STEP 2: MATHEMATICAL CALCULATION &amp; DETECTION WTH ALGORITHMS(PROCESSOR)</a:t>
            </a:r>
            <a:endParaRPr lang="en-IN" sz="2800" dirty="0">
              <a:effectLst/>
              <a:latin typeface="Calibri" panose="020F0502020204030204" pitchFamily="34" charset="0"/>
              <a:ea typeface="Times New Roman" panose="02020603050405020304" pitchFamily="18" charset="0"/>
              <a:cs typeface="Arial" panose="020B0604020202020204" pitchFamily="34" charset="0"/>
            </a:endParaRPr>
          </a:p>
          <a:p>
            <a:pPr>
              <a:lnSpc>
                <a:spcPct val="115000"/>
              </a:lnSpc>
              <a:spcAft>
                <a:spcPts val="1000"/>
              </a:spcAft>
            </a:pPr>
            <a:r>
              <a:rPr lang="en-IN" sz="2800" dirty="0">
                <a:effectLst/>
                <a:latin typeface="Times New Roman" panose="02020603050405020304" pitchFamily="18" charset="0"/>
                <a:ea typeface="Times New Roman" panose="02020603050405020304" pitchFamily="18" charset="0"/>
                <a:cs typeface="Arial" panose="020B0604020202020204" pitchFamily="34" charset="0"/>
              </a:rPr>
              <a:t>STEP3: CLASSIFICATION OF PATHWAY AND CHOOSING RIGHT VIBRATION PATTERN</a:t>
            </a:r>
            <a:endParaRPr lang="en-IN" sz="2800" dirty="0">
              <a:effectLst/>
              <a:latin typeface="Calibri" panose="020F0502020204030204" pitchFamily="34" charset="0"/>
              <a:ea typeface="Times New Roman" panose="02020603050405020304" pitchFamily="18" charset="0"/>
              <a:cs typeface="Arial" panose="020B0604020202020204" pitchFamily="34" charset="0"/>
            </a:endParaRPr>
          </a:p>
          <a:p>
            <a:r>
              <a:rPr lang="en-IN" sz="2800" dirty="0">
                <a:effectLst/>
                <a:latin typeface="Times New Roman" panose="02020603050405020304" pitchFamily="18" charset="0"/>
                <a:ea typeface="Times New Roman" panose="02020603050405020304" pitchFamily="18" charset="0"/>
              </a:rPr>
              <a:t>STEP4: EXECUTION OF VIBRATIONS IN MOTORS AND REPEATING THE STEPS</a:t>
            </a:r>
          </a:p>
          <a:p>
            <a:r>
              <a:rPr lang="en-IN" sz="2800" dirty="0">
                <a:latin typeface="Times New Roman" panose="02020603050405020304" pitchFamily="18" charset="0"/>
              </a:rPr>
              <a:t>STEP 5: LOOP: REPEAT FROM STEP 1</a:t>
            </a:r>
            <a:endParaRPr lang="en-IN" sz="2800" dirty="0"/>
          </a:p>
        </p:txBody>
      </p:sp>
      <p:grpSp>
        <p:nvGrpSpPr>
          <p:cNvPr id="4" name="Group 3">
            <a:extLst>
              <a:ext uri="{FF2B5EF4-FFF2-40B4-BE49-F238E27FC236}">
                <a16:creationId xmlns:a16="http://schemas.microsoft.com/office/drawing/2014/main" id="{38FE1484-0ED8-264D-6FBF-277B9286B730}"/>
              </a:ext>
            </a:extLst>
          </p:cNvPr>
          <p:cNvGrpSpPr/>
          <p:nvPr/>
        </p:nvGrpSpPr>
        <p:grpSpPr>
          <a:xfrm>
            <a:off x="8429693" y="3545631"/>
            <a:ext cx="3873500" cy="3721100"/>
            <a:chOff x="0" y="0"/>
            <a:chExt cx="6087551" cy="5978630"/>
          </a:xfrm>
        </p:grpSpPr>
        <p:sp>
          <p:nvSpPr>
            <p:cNvPr id="5" name="Chord 4">
              <a:extLst>
                <a:ext uri="{FF2B5EF4-FFF2-40B4-BE49-F238E27FC236}">
                  <a16:creationId xmlns:a16="http://schemas.microsoft.com/office/drawing/2014/main" id="{36DB42ED-49EE-8B45-F42A-3AA1FBA1AA03}"/>
                </a:ext>
              </a:extLst>
            </p:cNvPr>
            <p:cNvSpPr/>
            <p:nvPr/>
          </p:nvSpPr>
          <p:spPr>
            <a:xfrm rot="6704688">
              <a:off x="54461" y="-54461"/>
              <a:ext cx="5978630" cy="6087551"/>
            </a:xfrm>
            <a:prstGeom prst="chord">
              <a:avLst/>
            </a:prstGeom>
            <a:solidFill>
              <a:schemeClr val="tx2">
                <a:lumMod val="20000"/>
                <a:lumOff val="80000"/>
              </a:schemeClr>
            </a:solidFill>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6" name="Flowchart: Delay 5">
              <a:extLst>
                <a:ext uri="{FF2B5EF4-FFF2-40B4-BE49-F238E27FC236}">
                  <a16:creationId xmlns:a16="http://schemas.microsoft.com/office/drawing/2014/main" id="{FD52747C-7BBE-060C-EA15-72329DEB59D6}"/>
                </a:ext>
              </a:extLst>
            </p:cNvPr>
            <p:cNvSpPr/>
            <p:nvPr/>
          </p:nvSpPr>
          <p:spPr>
            <a:xfrm rot="16200000">
              <a:off x="2754163" y="3462487"/>
              <a:ext cx="565689" cy="774916"/>
            </a:xfrm>
            <a:prstGeom prst="flowChartDelay">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cxnSp>
          <p:nvCxnSpPr>
            <p:cNvPr id="7" name="Straight Connector 6">
              <a:extLst>
                <a:ext uri="{FF2B5EF4-FFF2-40B4-BE49-F238E27FC236}">
                  <a16:creationId xmlns:a16="http://schemas.microsoft.com/office/drawing/2014/main" id="{69C9DB18-B814-B565-BA0A-3893BA6FA152}"/>
                </a:ext>
              </a:extLst>
            </p:cNvPr>
            <p:cNvCxnSpPr/>
            <p:nvPr/>
          </p:nvCxnSpPr>
          <p:spPr>
            <a:xfrm>
              <a:off x="768201" y="1148864"/>
              <a:ext cx="2013542" cy="2485777"/>
            </a:xfrm>
            <a:prstGeom prst="line">
              <a:avLst/>
            </a:prstGeom>
            <a:solidFill>
              <a:schemeClr val="accent3">
                <a:lumMod val="50000"/>
              </a:schemeClr>
            </a:solidFill>
            <a:ln w="3175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22EE195B-5BDA-3568-3DEF-AAA169D581DE}"/>
                </a:ext>
              </a:extLst>
            </p:cNvPr>
            <p:cNvCxnSpPr/>
            <p:nvPr/>
          </p:nvCxnSpPr>
          <p:spPr>
            <a:xfrm>
              <a:off x="3038961" y="21104"/>
              <a:ext cx="66191" cy="3546609"/>
            </a:xfrm>
            <a:prstGeom prst="line">
              <a:avLst/>
            </a:prstGeom>
            <a:solidFill>
              <a:schemeClr val="accent3">
                <a:lumMod val="50000"/>
              </a:schemeClr>
            </a:solidFill>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C0633C1-1072-6192-9645-26360D0BF569}"/>
                </a:ext>
              </a:extLst>
            </p:cNvPr>
            <p:cNvCxnSpPr/>
            <p:nvPr/>
          </p:nvCxnSpPr>
          <p:spPr>
            <a:xfrm flipH="1">
              <a:off x="3328521" y="1270784"/>
              <a:ext cx="2162164" cy="2364407"/>
            </a:xfrm>
            <a:prstGeom prst="line">
              <a:avLst/>
            </a:prstGeom>
            <a:solidFill>
              <a:schemeClr val="accent3">
                <a:lumMod val="50000"/>
              </a:schemeClr>
            </a:solidFill>
            <a:ln w="3175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10" name="Text Box 208">
              <a:extLst>
                <a:ext uri="{FF2B5EF4-FFF2-40B4-BE49-F238E27FC236}">
                  <a16:creationId xmlns:a16="http://schemas.microsoft.com/office/drawing/2014/main" id="{7EFE7A0E-B730-89DC-71FF-D7C4A56BB0FC}"/>
                </a:ext>
              </a:extLst>
            </p:cNvPr>
            <p:cNvSpPr txBox="1"/>
            <p:nvPr/>
          </p:nvSpPr>
          <p:spPr>
            <a:xfrm>
              <a:off x="330051" y="3667274"/>
              <a:ext cx="348711" cy="480448"/>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1000"/>
                </a:spcAft>
              </a:pPr>
              <a:r>
                <a:rPr lang="en-US" sz="1600">
                  <a:effectLst/>
                  <a:latin typeface="Calibri" panose="020F0502020204030204" pitchFamily="34" charset="0"/>
                  <a:ea typeface="Times New Roman" panose="02020603050405020304" pitchFamily="18" charset="0"/>
                  <a:cs typeface="Arial" panose="020B0604020202020204" pitchFamily="34" charset="0"/>
                </a:rPr>
                <a:t>4</a:t>
              </a:r>
              <a:endParaRPr lang="en-IN" sz="1100">
                <a:effectLst/>
                <a:latin typeface="Calibri" panose="020F0502020204030204" pitchFamily="34" charset="0"/>
                <a:ea typeface="Times New Roman" panose="02020603050405020304" pitchFamily="18" charset="0"/>
                <a:cs typeface="Arial" panose="020B0604020202020204" pitchFamily="34" charset="0"/>
              </a:endParaRPr>
            </a:p>
          </p:txBody>
        </p:sp>
        <p:sp>
          <p:nvSpPr>
            <p:cNvPr id="11" name="Text Box 209">
              <a:extLst>
                <a:ext uri="{FF2B5EF4-FFF2-40B4-BE49-F238E27FC236}">
                  <a16:creationId xmlns:a16="http://schemas.microsoft.com/office/drawing/2014/main" id="{67CF3EF8-1835-02F1-01F5-57D0F73B6AAE}"/>
                </a:ext>
              </a:extLst>
            </p:cNvPr>
            <p:cNvSpPr txBox="1"/>
            <p:nvPr/>
          </p:nvSpPr>
          <p:spPr>
            <a:xfrm>
              <a:off x="1206351" y="870734"/>
              <a:ext cx="348711" cy="480448"/>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1000"/>
                </a:spcAft>
              </a:pPr>
              <a:r>
                <a:rPr lang="en-US" sz="1600">
                  <a:effectLst/>
                  <a:latin typeface="Calibri" panose="020F0502020204030204" pitchFamily="34" charset="0"/>
                  <a:ea typeface="Times New Roman" panose="02020603050405020304" pitchFamily="18" charset="0"/>
                  <a:cs typeface="Arial" panose="020B0604020202020204" pitchFamily="34" charset="0"/>
                </a:rPr>
                <a:t>3</a:t>
              </a:r>
              <a:endParaRPr lang="en-IN" sz="1100">
                <a:effectLst/>
                <a:latin typeface="Calibri" panose="020F0502020204030204" pitchFamily="34" charset="0"/>
                <a:ea typeface="Times New Roman" panose="02020603050405020304" pitchFamily="18" charset="0"/>
                <a:cs typeface="Arial" panose="020B0604020202020204" pitchFamily="34" charset="0"/>
              </a:endParaRPr>
            </a:p>
          </p:txBody>
        </p:sp>
        <p:sp>
          <p:nvSpPr>
            <p:cNvPr id="12" name="Text Box 210">
              <a:extLst>
                <a:ext uri="{FF2B5EF4-FFF2-40B4-BE49-F238E27FC236}">
                  <a16:creationId xmlns:a16="http://schemas.microsoft.com/office/drawing/2014/main" id="{32A99C02-700F-7ACF-3ED8-C95C0AA41B4B}"/>
                </a:ext>
              </a:extLst>
            </p:cNvPr>
            <p:cNvSpPr txBox="1"/>
            <p:nvPr/>
          </p:nvSpPr>
          <p:spPr>
            <a:xfrm>
              <a:off x="4627731" y="710714"/>
              <a:ext cx="348711" cy="480448"/>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1000"/>
                </a:spcAft>
              </a:pPr>
              <a:r>
                <a:rPr lang="en-US" sz="1600">
                  <a:effectLst/>
                  <a:latin typeface="Calibri" panose="020F0502020204030204" pitchFamily="34" charset="0"/>
                  <a:ea typeface="Times New Roman" panose="02020603050405020304" pitchFamily="18" charset="0"/>
                  <a:cs typeface="Arial" panose="020B0604020202020204" pitchFamily="34" charset="0"/>
                </a:rPr>
                <a:t>2</a:t>
              </a:r>
              <a:endParaRPr lang="en-IN" sz="1100">
                <a:effectLst/>
                <a:latin typeface="Calibri" panose="020F0502020204030204" pitchFamily="34" charset="0"/>
                <a:ea typeface="Times New Roman" panose="02020603050405020304" pitchFamily="18" charset="0"/>
                <a:cs typeface="Arial" panose="020B0604020202020204" pitchFamily="34" charset="0"/>
              </a:endParaRPr>
            </a:p>
          </p:txBody>
        </p:sp>
        <p:sp>
          <p:nvSpPr>
            <p:cNvPr id="13" name="Text Box 211">
              <a:extLst>
                <a:ext uri="{FF2B5EF4-FFF2-40B4-BE49-F238E27FC236}">
                  <a16:creationId xmlns:a16="http://schemas.microsoft.com/office/drawing/2014/main" id="{AD401E35-C9A1-DCF2-68F2-DF0FB52C0E32}"/>
                </a:ext>
              </a:extLst>
            </p:cNvPr>
            <p:cNvSpPr txBox="1"/>
            <p:nvPr/>
          </p:nvSpPr>
          <p:spPr>
            <a:xfrm>
              <a:off x="5465931" y="3583454"/>
              <a:ext cx="348711" cy="480448"/>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1000"/>
                </a:spcAft>
              </a:pPr>
              <a:r>
                <a:rPr lang="en-US" sz="1600">
                  <a:effectLst/>
                  <a:latin typeface="Calibri" panose="020F0502020204030204" pitchFamily="34" charset="0"/>
                  <a:ea typeface="Times New Roman" panose="02020603050405020304" pitchFamily="18" charset="0"/>
                  <a:cs typeface="Arial" panose="020B0604020202020204" pitchFamily="34" charset="0"/>
                </a:rPr>
                <a:t>1</a:t>
              </a:r>
              <a:endParaRPr lang="en-IN" sz="1100">
                <a:effectLst/>
                <a:latin typeface="Calibri" panose="020F0502020204030204" pitchFamily="34" charset="0"/>
                <a:ea typeface="Times New Roman" panose="02020603050405020304" pitchFamily="18" charset="0"/>
                <a:cs typeface="Arial" panose="020B0604020202020204" pitchFamily="34" charset="0"/>
              </a:endParaRPr>
            </a:p>
          </p:txBody>
        </p:sp>
      </p:grpSp>
      <p:pic>
        <p:nvPicPr>
          <p:cNvPr id="14" name="Picture 13">
            <a:extLst>
              <a:ext uri="{FF2B5EF4-FFF2-40B4-BE49-F238E27FC236}">
                <a16:creationId xmlns:a16="http://schemas.microsoft.com/office/drawing/2014/main" id="{75DEC2B4-F6B6-EE70-85B6-B1847B97CC9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257592" y="1068873"/>
            <a:ext cx="3993104" cy="2237294"/>
          </a:xfrm>
          <a:prstGeom prst="rect">
            <a:avLst/>
          </a:prstGeom>
          <a:noFill/>
          <a:ln>
            <a:noFill/>
          </a:ln>
        </p:spPr>
      </p:pic>
    </p:spTree>
    <p:extLst>
      <p:ext uri="{BB962C8B-B14F-4D97-AF65-F5344CB8AC3E}">
        <p14:creationId xmlns:p14="http://schemas.microsoft.com/office/powerpoint/2010/main" val="4852977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168</TotalTime>
  <Words>1616</Words>
  <Application>Microsoft Office PowerPoint</Application>
  <PresentationFormat>Widescreen</PresentationFormat>
  <Paragraphs>125</Paragraphs>
  <Slides>20</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Calibri Light</vt:lpstr>
      <vt:lpstr>Symbol</vt:lpstr>
      <vt:lpstr>Times New Roman</vt:lpstr>
      <vt:lpstr>Trebuchet MS</vt:lpstr>
      <vt:lpstr>Office Theme</vt:lpstr>
      <vt:lpstr>NAVIGATION SYSTEM FOR BLIND USING HAPTIC FEEDBACK VIBRATION</vt:lpstr>
      <vt:lpstr>- INTRODUCTION</vt:lpstr>
      <vt:lpstr>- OBJECTIVES</vt:lpstr>
      <vt:lpstr>- Existing Technology</vt:lpstr>
      <vt:lpstr>- DESIGN: OUR HEADBAND</vt:lpstr>
      <vt:lpstr>- DESIGN ELEMENTS</vt:lpstr>
      <vt:lpstr>- THE POWER OF VIBRATIONS</vt:lpstr>
      <vt:lpstr>- CODE &amp; SOFTWARE</vt:lpstr>
      <vt:lpstr> OUR ALGORITHM</vt:lpstr>
      <vt:lpstr>- ALGORITHM II: COMBINATIONAL DETECTION</vt:lpstr>
      <vt:lpstr> HARDWARE: Components and Parts</vt:lpstr>
      <vt:lpstr>- HARDWARE: Components and Parts</vt:lpstr>
      <vt:lpstr>- HARDWARE DESIGN</vt:lpstr>
      <vt:lpstr>- Construction:</vt:lpstr>
      <vt:lpstr>- Construction:</vt:lpstr>
      <vt:lpstr>- Construction:</vt:lpstr>
      <vt:lpstr>- CONCLUSION</vt:lpstr>
      <vt:lpstr>PowerPoint Presentation</vt:lpstr>
      <vt:lpstr>PowerPoint Presentation</vt:lpstr>
      <vt:lpstr>THANKYOUU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HEAD NAVIGATION SYSTEM FOR BLIND</dc:title>
  <dc:creator>Shadab Karnachi</dc:creator>
  <cp:lastModifiedBy>Shadab Karnachi</cp:lastModifiedBy>
  <cp:revision>5</cp:revision>
  <dcterms:created xsi:type="dcterms:W3CDTF">2022-08-24T17:22:14Z</dcterms:created>
  <dcterms:modified xsi:type="dcterms:W3CDTF">2023-06-15T04:39:50Z</dcterms:modified>
</cp:coreProperties>
</file>

<file path=docProps/thumbnail.jpeg>
</file>